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03"/>
    <a:srgbClr val="040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1375" autoAdjust="0"/>
  </p:normalViewPr>
  <p:slideViewPr>
    <p:cSldViewPr>
      <p:cViewPr varScale="1">
        <p:scale>
          <a:sx n="63" d="100"/>
          <a:sy n="63" d="100"/>
        </p:scale>
        <p:origin x="11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0A61-CC07-4792-986E-372C5715B01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FDA5-1CEC-49BE-AD28-531D482D5B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na školskom igralištu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Izradile: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Nika Šostera</a:t>
            </a:r>
          </a:p>
          <a:p>
            <a:r>
              <a:rPr lang="hr-HR" smtClean="0"/>
              <a:t>Ela Karađole</a:t>
            </a:r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15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Visina rasvjetnog stupa na školskom igralištu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2400" dirty="0" smtClean="0"/>
              <a:t>Postavljanje  zrcala na željeno mjesto</a:t>
            </a:r>
          </a:p>
          <a:p>
            <a:r>
              <a:rPr lang="hr-HR" sz="2400" dirty="0" smtClean="0"/>
              <a:t>Udaljavanjem od zrcala tražimo vrh objekta</a:t>
            </a:r>
          </a:p>
          <a:p>
            <a:r>
              <a:rPr lang="hr-HR" sz="2400" dirty="0" smtClean="0"/>
              <a:t>Mjerimo udaljenost od sredine objekta do  sredine zrcala</a:t>
            </a:r>
          </a:p>
          <a:p>
            <a:r>
              <a:rPr lang="hr-HR" sz="2400" dirty="0" smtClean="0"/>
              <a:t>Mjerimo udaljenost od sredine zrcala do sredine stopala</a:t>
            </a:r>
          </a:p>
          <a:p>
            <a:r>
              <a:rPr lang="hr-HR" sz="2400" dirty="0" smtClean="0"/>
              <a:t>Mjerimo visinu  učenika</a:t>
            </a:r>
          </a:p>
          <a:p>
            <a:r>
              <a:rPr lang="hr-HR" sz="2400" dirty="0" smtClean="0"/>
              <a:t>Izračunavanje  x(visina objekta)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dirty="0" smtClean="0"/>
              <a:t>Izračunavanje: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3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268760"/>
                <a:ext cx="8229600" cy="4525963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dirty="0" smtClean="0"/>
                  <a:t>                                           </a:t>
                </a:r>
                <a:endParaRPr lang="hr-HR" dirty="0"/>
              </a:p>
              <a:p>
                <a:pPr>
                  <a:buNone/>
                </a:pPr>
                <a:r>
                  <a:rPr lang="hr-HR" dirty="0"/>
                  <a:t>        </a:t>
                </a:r>
                <a:r>
                  <a:rPr lang="hr-HR" dirty="0" smtClean="0"/>
                  <a:t>                                             </a:t>
                </a:r>
                <a:r>
                  <a:rPr lang="en-US" dirty="0" smtClean="0"/>
                  <a:t>    </a:t>
                </a:r>
                <a:r>
                  <a:rPr lang="hr-HR" dirty="0" smtClean="0"/>
                  <a:t>          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hr-HR" sz="2800" dirty="0" smtClean="0"/>
                  <a:t>B=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sz="2800" i="1" dirty="0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hr-HR" sz="2800" dirty="0" smtClean="0"/>
                  <a:t>C</a:t>
                </a:r>
                <a:endParaRPr lang="hr-HR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                                 </m:t>
                    </m:r>
                    <m:r>
                      <a:rPr lang="hr-HR" sz="2400" i="1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hr-HR" sz="2400" dirty="0" smtClean="0"/>
                  <a:t>BZA=</a:t>
                </a:r>
                <a:r>
                  <a:rPr lang="hr-HR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hr-HR" sz="2400" dirty="0" smtClean="0"/>
                  <a:t>DZC</a:t>
                </a:r>
                <a:endParaRPr lang="hr-HR" dirty="0"/>
              </a:p>
              <a:p>
                <a:pPr>
                  <a:buNone/>
                </a:pPr>
                <a:r>
                  <a:rPr lang="en-US" sz="2400" dirty="0" smtClean="0"/>
                  <a:t>                                                                                          </a:t>
                </a:r>
                <a:r>
                  <a:rPr lang="hr-HR" sz="2400" dirty="0" smtClean="0"/>
                  <a:t>Prema k-k p.</a:t>
                </a:r>
                <a:endParaRPr lang="hr-HR" dirty="0" smtClean="0"/>
              </a:p>
              <a:p>
                <a:pPr>
                  <a:buNone/>
                </a:pPr>
                <a:r>
                  <a:rPr lang="en-US" sz="2000" dirty="0" smtClean="0"/>
                  <a:t>K</a:t>
                </a:r>
                <a:r>
                  <a:rPr lang="hr-HR" sz="2000" dirty="0" smtClean="0"/>
                  <a:t>ut upada jednak je kutu odraza              </a:t>
                </a:r>
                <a:r>
                  <a:rPr lang="en-US" sz="2000" dirty="0" smtClean="0"/>
                  <a:t>                     </a:t>
                </a:r>
                <a:r>
                  <a:rPr lang="hr-HR" sz="2400" dirty="0" smtClean="0"/>
                  <a:t>o sl. trokuta vrijedi: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        </m:t>
                    </m:r>
                    <m:f>
                      <m:fPr>
                        <m:ctrlPr>
                          <a:rPr lang="hr-HR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6.42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1.19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1.58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   </m:t>
                    </m:r>
                    <m:r>
                      <a:rPr lang="hr-H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𝐴𝐵𝑍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~ 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𝐷𝑍𝐶</m:t>
                    </m:r>
                  </m:oMath>
                </a14:m>
                <a:r>
                  <a:rPr lang="hr-HR" sz="2000" dirty="0" smtClean="0"/>
                  <a:t>          </a:t>
                </a:r>
              </a:p>
              <a:p>
                <a:pPr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                 1.19x=10.14/:1.19</a:t>
                </a:r>
              </a:p>
              <a:p>
                <a:pPr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                         x=8.52 m -</a:t>
                </a:r>
                <a:r>
                  <a:rPr lang="en-US" sz="2000" dirty="0" smtClean="0"/>
                  <a:t> </a:t>
                </a:r>
                <a:r>
                  <a:rPr lang="hr-HR" sz="2000" dirty="0" smtClean="0"/>
                  <a:t>9                 Visina rasvjetnog stupa na školskom       </a:t>
                </a:r>
              </a:p>
              <a:p>
                <a:pPr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                          x= 8.43m                      igralištu iznosi  približno </a:t>
                </a:r>
                <a:r>
                  <a:rPr lang="hr-HR" sz="2000" b="1" dirty="0" smtClean="0"/>
                  <a:t>8.43m</a:t>
                </a:r>
                <a:endParaRPr lang="hr-HR" sz="2000" b="1" i="1" dirty="0"/>
              </a:p>
            </p:txBody>
          </p:sp>
        </mc:Choice>
        <mc:Fallback xmlns="">
          <p:sp>
            <p:nvSpPr>
              <p:cNvPr id="24" name="Content Placeholder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268760"/>
                <a:ext cx="8229600" cy="4525963"/>
              </a:xfrm>
              <a:blipFill rotWithShape="1">
                <a:blip r:embed="rId2"/>
                <a:stretch>
                  <a:fillRect l="-6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0598"/>
            <a:ext cx="3789770" cy="19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VISINA PALME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    Postavljanje  zrcala na željeno mjesto</a:t>
            </a:r>
          </a:p>
          <a:p>
            <a:r>
              <a:rPr lang="hr-HR" sz="2400" dirty="0" smtClean="0"/>
              <a:t>Udaljavanjem od zrcala tražimo vrh objekta</a:t>
            </a:r>
          </a:p>
          <a:p>
            <a:r>
              <a:rPr lang="hr-HR" sz="2400" dirty="0" smtClean="0"/>
              <a:t>Mjerimo udaljenost od sredine objekta do  sredine zrcala</a:t>
            </a:r>
          </a:p>
          <a:p>
            <a:r>
              <a:rPr lang="hr-HR" sz="2400" dirty="0" smtClean="0"/>
              <a:t>Mjerimo udaljenost od sredine zrcala do sredine stopala</a:t>
            </a:r>
          </a:p>
          <a:p>
            <a:r>
              <a:rPr lang="hr-HR" sz="2400" dirty="0" smtClean="0"/>
              <a:t>Mjerimo visinu  učenika</a:t>
            </a:r>
          </a:p>
          <a:p>
            <a:r>
              <a:rPr lang="hr-HR" sz="2400" dirty="0" smtClean="0"/>
              <a:t>Izračunavanje  x(visina objekta)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1026" name="Picture 2" descr="C:\Users\Patofiza\Desktop\20160131_11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3548" y="180022"/>
            <a:ext cx="1440160" cy="1080120"/>
          </a:xfrm>
          <a:prstGeom prst="rect">
            <a:avLst/>
          </a:prstGeom>
          <a:noFill/>
        </p:spPr>
      </p:pic>
      <p:pic>
        <p:nvPicPr>
          <p:cNvPr id="1027" name="Picture 3" descr="C:\Users\Patofiza\Desktop\20160131_11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2496277" cy="1872208"/>
          </a:xfrm>
          <a:prstGeom prst="rect">
            <a:avLst/>
          </a:prstGeom>
          <a:noFill/>
        </p:spPr>
      </p:pic>
      <p:pic>
        <p:nvPicPr>
          <p:cNvPr id="1028" name="Picture 4" descr="C:\Users\Patofiza\Desktop\20160131_112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88224" y="3356992"/>
            <a:ext cx="2304256" cy="1728192"/>
          </a:xfrm>
          <a:prstGeom prst="rect">
            <a:avLst/>
          </a:prstGeom>
          <a:noFill/>
        </p:spPr>
      </p:pic>
      <p:pic>
        <p:nvPicPr>
          <p:cNvPr id="7" name="Picture 4" descr="C:\Users\Patofiza\Desktop\20160131_112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022288" y="-13132840"/>
            <a:ext cx="960000" cy="720000"/>
          </a:xfrm>
          <a:prstGeom prst="rect">
            <a:avLst/>
          </a:prstGeom>
          <a:noFill/>
        </p:spPr>
      </p:pic>
      <p:pic>
        <p:nvPicPr>
          <p:cNvPr id="1029" name="Picture 5" descr="C:\Users\Patofiza\Desktop\20160131_113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55542" y="4449113"/>
            <a:ext cx="2400267" cy="1800200"/>
          </a:xfrm>
          <a:prstGeom prst="rect">
            <a:avLst/>
          </a:prstGeom>
          <a:noFill/>
        </p:spPr>
      </p:pic>
      <p:pic>
        <p:nvPicPr>
          <p:cNvPr id="1031" name="Picture 7" descr="C:\Users\Patofiza\Desktop\20160131_1127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8864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ln>
            <a:solidFill>
              <a:srgbClr val="010203"/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Izračunavanje:</a:t>
            </a:r>
            <a:br>
              <a:rPr lang="hr-HR" dirty="0" smtClean="0"/>
            </a:br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7584" y="19168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453955"/>
              </a:xfrm>
              <a:ln>
                <a:solidFill>
                  <a:srgbClr val="010203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:r>
                  <a:rPr lang="en-US" sz="2000" dirty="0" smtClean="0"/>
                  <a:t>                </a:t>
                </a:r>
              </a:p>
              <a:p>
                <a:pPr>
                  <a:buNone/>
                </a:pPr>
                <a:r>
                  <a:rPr lang="en-US" sz="2800" dirty="0" smtClean="0">
                    <a:ea typeface="Cambria Math"/>
                  </a:rPr>
                  <a:t>   						      </a:t>
                </a:r>
                <a14:m>
                  <m:oMath xmlns:m="http://schemas.openxmlformats.org/officeDocument/2006/math">
                    <m:r>
                      <a:rPr lang="hr-HR" sz="280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hr-HR" sz="2800" dirty="0" smtClean="0"/>
              </a:p>
              <a:p>
                <a:pPr>
                  <a:buNone/>
                </a:pPr>
                <a:r>
                  <a:rPr lang="en-US" sz="2400" dirty="0" smtClean="0"/>
                  <a:t>   </a:t>
                </a:r>
                <a:r>
                  <a:rPr lang="hr-HR" sz="2400" dirty="0" smtClean="0"/>
                  <a:t>                              </a:t>
                </a:r>
                <a:r>
                  <a:rPr lang="hr-HR" sz="2000" dirty="0" smtClean="0"/>
                  <a:t>                                               </a:t>
                </a:r>
                <a:r>
                  <a:rPr lang="en-US" sz="200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𝐵𝑍𝐴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𝐷𝑍𝐶</m:t>
                    </m:r>
                  </m:oMath>
                </a14:m>
                <a:endParaRPr lang="en-US" sz="2600" dirty="0" smtClean="0"/>
              </a:p>
              <a:p>
                <a:pPr>
                  <a:buNone/>
                </a:pPr>
                <a:endParaRPr lang="hr-HR" sz="2600" dirty="0" smtClean="0"/>
              </a:p>
              <a:p>
                <a:pPr>
                  <a:buNone/>
                </a:pPr>
                <a:r>
                  <a:rPr lang="hr-HR" dirty="0" smtClean="0"/>
                  <a:t>                                                </a:t>
                </a:r>
                <a:r>
                  <a:rPr lang="en-US" dirty="0" smtClean="0"/>
                  <a:t>     </a:t>
                </a:r>
              </a:p>
              <a:p>
                <a:pPr>
                  <a:buNone/>
                </a:pPr>
                <a:endParaRPr lang="hr-HR" sz="2400" dirty="0" smtClean="0"/>
              </a:p>
              <a:p>
                <a:pPr>
                  <a:buNone/>
                </a:pPr>
                <a:r>
                  <a:rPr lang="hr-HR" sz="2800" dirty="0" smtClean="0"/>
                  <a:t>    </a:t>
                </a:r>
                <a:r>
                  <a:rPr lang="en-US" sz="2800" dirty="0"/>
                  <a:t> </a:t>
                </a:r>
                <a:r>
                  <a:rPr lang="hr-HR" sz="2800" dirty="0" smtClean="0"/>
                  <a:t>          </a:t>
                </a:r>
                <a:r>
                  <a:rPr lang="en-US" sz="2400" dirty="0" smtClean="0"/>
                  <a:t>           </a:t>
                </a:r>
                <a:r>
                  <a:rPr lang="hr-HR" dirty="0" smtClean="0"/>
                  <a:t>      </a:t>
                </a:r>
                <a:r>
                  <a:rPr lang="en-US" dirty="0" smtClean="0"/>
                  <a:t> </a:t>
                </a:r>
                <a:r>
                  <a:rPr lang="hr-HR" dirty="0" smtClean="0"/>
                  <a:t>   </a:t>
                </a:r>
                <a:r>
                  <a:rPr lang="en-US" sz="2400" dirty="0" smtClean="0"/>
                  <a:t>    </a:t>
                </a:r>
                <a:r>
                  <a:rPr lang="hr-HR" sz="2400" dirty="0" smtClean="0"/>
                  <a:t> </a:t>
                </a:r>
                <a:r>
                  <a:rPr lang="hr-HR" dirty="0" smtClean="0"/>
                  <a:t>   </a:t>
                </a:r>
                <a:r>
                  <a:rPr lang="hr-HR" sz="2800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hr-HR" sz="2800" dirty="0" smtClean="0"/>
                  <a:t>           </a:t>
                </a:r>
                <a:r>
                  <a:rPr lang="en-US" sz="2800" dirty="0" smtClean="0"/>
                  <a:t>                            </a:t>
                </a:r>
                <a:r>
                  <a:rPr lang="hr-HR" sz="2800" dirty="0" smtClean="0"/>
                  <a:t>Prema K-K p. o </a:t>
                </a:r>
              </a:p>
              <a:p>
                <a:pPr>
                  <a:buNone/>
                </a:pPr>
                <a:r>
                  <a:rPr lang="hr-HR" sz="2800" dirty="0" smtClean="0"/>
                  <a:t>                                                        </a:t>
                </a:r>
                <a:r>
                  <a:rPr lang="en-US" sz="2800" dirty="0" smtClean="0"/>
                  <a:t>                          </a:t>
                </a:r>
                <a:r>
                  <a:rPr lang="hr-HR" sz="2800" dirty="0" smtClean="0"/>
                  <a:t>sl. trokuta vrijedi:</a:t>
                </a:r>
              </a:p>
              <a:p>
                <a:pPr>
                  <a:buNone/>
                </a:pPr>
                <a:r>
                  <a:rPr lang="hr-HR" sz="2800" dirty="0"/>
                  <a:t> </a:t>
                </a:r>
                <a:r>
                  <a:rPr lang="en-US" sz="2800" dirty="0" smtClean="0"/>
                  <a:t>	</a:t>
                </a:r>
                <a:r>
                  <a:rPr lang="en-US" sz="2000" dirty="0" smtClean="0"/>
                  <a:t>K</a:t>
                </a:r>
                <a:r>
                  <a:rPr lang="hr-HR" sz="2000" dirty="0"/>
                  <a:t>ut upada jednak je kut</a:t>
                </a:r>
                <a:r>
                  <a:rPr lang="en-US" sz="2000" dirty="0"/>
                  <a:t>u </a:t>
                </a:r>
                <a:r>
                  <a:rPr lang="en-US" sz="2000" dirty="0" err="1" smtClean="0"/>
                  <a:t>odraza</a:t>
                </a:r>
                <a:endParaRPr lang="en-US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73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𝐴𝐵𝑍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~ 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𝐷𝑍𝐶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:endParaRPr lang="hr-HR" sz="1700" dirty="0" smtClean="0"/>
              </a:p>
              <a:p>
                <a:pPr>
                  <a:buNone/>
                </a:pPr>
                <a:r>
                  <a:rPr lang="hr-HR" sz="1700" dirty="0"/>
                  <a:t> </a:t>
                </a:r>
                <a:r>
                  <a:rPr lang="hr-HR" sz="1700" dirty="0" smtClean="0"/>
                  <a:t>     </a:t>
                </a:r>
                <a:r>
                  <a:rPr lang="en-US" sz="1700" dirty="0" smtClean="0"/>
                  <a:t>   </a:t>
                </a:r>
                <a14:m>
                  <m:oMath xmlns:m="http://schemas.openxmlformats.org/officeDocument/2006/math">
                    <m:r>
                      <a:rPr lang="en-US" sz="2300" b="0" i="0" dirty="0" smtClean="0">
                        <a:latin typeface="Cambria Math"/>
                      </a:rPr>
                      <m:t>                                     </m:t>
                    </m:r>
                    <m:r>
                      <a:rPr lang="en-US" sz="2300" b="0" i="1" dirty="0" smtClean="0">
                        <a:latin typeface="Cambria Math"/>
                      </a:rPr>
                      <m:t>1</m:t>
                    </m:r>
                    <m:r>
                      <a:rPr lang="en-US" sz="2300" b="0" i="1" dirty="0" smtClean="0">
                        <a:latin typeface="Cambria Math"/>
                      </a:rPr>
                      <m:t>.</m:t>
                    </m:r>
                    <m:r>
                      <a:rPr lang="en-US" sz="2300" b="0" i="1" dirty="0" smtClean="0">
                        <a:latin typeface="Cambria Math"/>
                      </a:rPr>
                      <m:t>1</m:t>
                    </m:r>
                    <m:r>
                      <a:rPr lang="en-US" sz="2300" b="0" i="1" dirty="0" smtClean="0">
                        <a:latin typeface="Cambria Math"/>
                      </a:rPr>
                      <m:t>𝑥</m:t>
                    </m:r>
                    <m:r>
                      <a:rPr lang="en-US" sz="2300" b="0" i="1" dirty="0" smtClean="0">
                        <a:latin typeface="Cambria Math"/>
                      </a:rPr>
                      <m:t>=</m:t>
                    </m:r>
                    <m:r>
                      <a:rPr lang="en-US" sz="2300" b="0" i="1" dirty="0" smtClean="0">
                        <a:latin typeface="Cambria Math"/>
                      </a:rPr>
                      <m:t>5</m:t>
                    </m:r>
                    <m:r>
                      <a:rPr lang="en-US" sz="2300" b="0" i="1" dirty="0" smtClean="0">
                        <a:latin typeface="Cambria Math"/>
                      </a:rPr>
                      <m:t>.</m:t>
                    </m:r>
                    <m:r>
                      <a:rPr lang="en-US" sz="2300" b="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hr-HR" sz="2300" dirty="0" smtClean="0"/>
                  <a:t> </a:t>
                </a:r>
              </a:p>
              <a:p>
                <a:pPr>
                  <a:buNone/>
                </a:pPr>
                <a:r>
                  <a:rPr lang="en-US" sz="2300" dirty="0" smtClean="0"/>
                  <a:t>	                                          </a:t>
                </a:r>
                <a:r>
                  <a:rPr lang="hr-HR" sz="2300" dirty="0" smtClean="0"/>
                  <a:t>X</a:t>
                </a:r>
                <a:r>
                  <a:rPr lang="en-US" sz="2300" dirty="0" smtClean="0"/>
                  <a:t> </a:t>
                </a:r>
                <a:r>
                  <a:rPr lang="hr-HR" sz="2300" dirty="0" smtClean="0"/>
                  <a:t>=</a:t>
                </a:r>
                <a:r>
                  <a:rPr lang="en-US" sz="2300" dirty="0" smtClean="0"/>
                  <a:t> </a:t>
                </a:r>
                <a:r>
                  <a:rPr lang="hr-HR" sz="2300" dirty="0" smtClean="0"/>
                  <a:t>5m     </a:t>
                </a:r>
                <a:endParaRPr lang="en-US" sz="2300" dirty="0" smtClean="0"/>
              </a:p>
              <a:p>
                <a:pPr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:r>
                  <a:rPr lang="hr-HR" sz="2000" dirty="0" smtClean="0"/>
                  <a:t>Visina</a:t>
                </a:r>
                <a:r>
                  <a:rPr lang="en-US" sz="2000" dirty="0" smtClean="0"/>
                  <a:t> </a:t>
                </a:r>
                <a:r>
                  <a:rPr lang="hr-HR" sz="2000" dirty="0" smtClean="0"/>
                  <a:t>palme</a:t>
                </a:r>
                <a:r>
                  <a:rPr lang="en-US" sz="2000" dirty="0" smtClean="0"/>
                  <a:t> </a:t>
                </a:r>
                <a:r>
                  <a:rPr lang="hr-HR" sz="2000" dirty="0" smtClean="0"/>
                  <a:t>je približno </a:t>
                </a:r>
                <a:r>
                  <a:rPr lang="hr-HR" sz="2000" b="1" dirty="0" smtClean="0"/>
                  <a:t>5m</a:t>
                </a:r>
                <a:r>
                  <a:rPr lang="hr-HR" sz="2800" dirty="0" smtClean="0"/>
                  <a:t>                                               </a:t>
                </a:r>
              </a:p>
              <a:p>
                <a:pPr>
                  <a:buNone/>
                </a:pPr>
                <a:r>
                  <a:rPr lang="hr-HR" sz="2800" dirty="0"/>
                  <a:t> </a:t>
                </a:r>
                <a:r>
                  <a:rPr lang="hr-HR" sz="2800" dirty="0" smtClean="0"/>
                  <a:t>    </a:t>
                </a:r>
              </a:p>
              <a:p>
                <a:pPr>
                  <a:buNone/>
                </a:pPr>
                <a:endParaRPr lang="hr-HR" sz="2800" dirty="0"/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453955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10203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6012160" y="2204864"/>
            <a:ext cx="0" cy="432048"/>
          </a:xfrm>
          <a:prstGeom prst="straightConnector1">
            <a:avLst/>
          </a:prstGeom>
          <a:ln w="28575">
            <a:solidFill>
              <a:srgbClr val="0102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6201"/>
            <a:ext cx="4155486" cy="20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rasvjetnog stupa u školskom vrtu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Postavljanje  zrcala na željeno mjesto</a:t>
            </a:r>
          </a:p>
          <a:p>
            <a:r>
              <a:rPr lang="hr-HR" sz="2400" dirty="0" smtClean="0"/>
              <a:t>Udaljavanjem od zrcala tražimo vrh objekta</a:t>
            </a:r>
          </a:p>
          <a:p>
            <a:r>
              <a:rPr lang="hr-HR" sz="2400" dirty="0" smtClean="0"/>
              <a:t>Mjerimo udaljenost od sredine objekta do  sredine zrcala</a:t>
            </a:r>
          </a:p>
          <a:p>
            <a:r>
              <a:rPr lang="hr-HR" sz="2400" dirty="0" smtClean="0"/>
              <a:t>Mjerimo udaljenost od sredine zrcala do sredine stopala</a:t>
            </a:r>
          </a:p>
          <a:p>
            <a:r>
              <a:rPr lang="hr-HR" sz="2400" dirty="0" smtClean="0"/>
              <a:t>Mjerimo visinu  učenika</a:t>
            </a:r>
          </a:p>
          <a:p>
            <a:r>
              <a:rPr lang="hr-HR" sz="2400" dirty="0" smtClean="0"/>
              <a:t>Izračunavanje  x(visina objekta)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ln>
            <a:noFill/>
          </a:ln>
        </p:spPr>
        <p:txBody>
          <a:bodyPr/>
          <a:lstStyle/>
          <a:p>
            <a:r>
              <a:rPr lang="hr-HR" dirty="0" smtClean="0"/>
              <a:t>Izračunavanje: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29600" cy="4597971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:r>
                  <a:rPr lang="hr-HR" dirty="0" smtClean="0"/>
                  <a:t>     </a:t>
                </a:r>
                <a:r>
                  <a:rPr lang="en-US" dirty="0" smtClean="0"/>
                  <a:t>						</a:t>
                </a:r>
                <a:r>
                  <a:rPr lang="hr-H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        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hr-HR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             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𝐵𝑍𝐴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𝐷𝑍𝐶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     </a:t>
                </a:r>
                <a:r>
                  <a:rPr lang="hr-HR" dirty="0" smtClean="0"/>
                  <a:t>Prema </a:t>
                </a:r>
                <a:r>
                  <a:rPr lang="hr-HR" dirty="0"/>
                  <a:t>K-K p. o</a:t>
                </a:r>
              </a:p>
              <a:p>
                <a:pPr>
                  <a:buNone/>
                </a:pPr>
                <a:r>
                  <a:rPr lang="en-US" dirty="0" smtClean="0"/>
                  <a:t>                                                                                                     </a:t>
                </a:r>
                <a:r>
                  <a:rPr lang="hr-HR" dirty="0" smtClean="0"/>
                  <a:t>sl</a:t>
                </a:r>
                <a:r>
                  <a:rPr lang="hr-HR" dirty="0"/>
                  <a:t>. trokuta vrijedi: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/>
                  </a:rPr>
                  <a:t>                                                                                                                                  							    </a:t>
                </a:r>
                <a14:m>
                  <m:oMath xmlns:m="http://schemas.openxmlformats.org/officeDocument/2006/math">
                    <m:r>
                      <a:rPr lang="hr-HR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𝐴𝐵𝑍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~ 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𝐷𝑍𝐶</m:t>
                    </m:r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hr-HR" dirty="0" smtClean="0"/>
                  <a:t>   </a:t>
                </a:r>
                <a:r>
                  <a:rPr lang="en-US" dirty="0" smtClean="0"/>
                  <a:t>  </a:t>
                </a:r>
                <a:r>
                  <a:rPr lang="en-US" sz="2500" dirty="0" smtClean="0"/>
                  <a:t>K</a:t>
                </a:r>
                <a:r>
                  <a:rPr lang="hr-HR" sz="2500" dirty="0" smtClean="0"/>
                  <a:t>ut upada jednak je kutu odraza</a:t>
                </a:r>
              </a:p>
              <a:p>
                <a:pPr>
                  <a:buNone/>
                </a:pPr>
                <a:r>
                  <a:rPr lang="hr-HR" sz="2000" dirty="0" smtClean="0"/>
                  <a:t>           </a:t>
                </a:r>
              </a:p>
              <a:p>
                <a:pPr>
                  <a:buNone/>
                </a:pPr>
                <a:r>
                  <a:rPr lang="hr-HR" sz="2500" dirty="0" smtClean="0"/>
                  <a:t>     </a:t>
                </a:r>
                <a:r>
                  <a:rPr lang="en-US" sz="25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5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79</m:t>
                        </m:r>
                      </m:den>
                    </m:f>
                    <m:r>
                      <a:rPr lang="en-US" sz="25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5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sz="2500" b="0" i="1" dirty="0" smtClean="0">
                            <a:latin typeface="Cambria Math"/>
                          </a:rPr>
                          <m:t>55</m:t>
                        </m:r>
                      </m:den>
                    </m:f>
                  </m:oMath>
                </a14:m>
                <a:r>
                  <a:rPr lang="hr-HR" sz="2500" dirty="0" smtClean="0"/>
                  <a:t>        </a:t>
                </a:r>
                <a:endParaRPr lang="en-US" sz="2500" dirty="0" smtClean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r>
                  <a:rPr lang="en-US" sz="2000" dirty="0" smtClean="0"/>
                  <a:t>	</a:t>
                </a:r>
                <a:r>
                  <a:rPr lang="hr-HR" sz="2000" dirty="0" smtClean="0"/>
                  <a:t>0.79X=3.3015</a:t>
                </a:r>
                <a:endParaRPr lang="en-US" sz="2000" dirty="0" smtClean="0"/>
              </a:p>
              <a:p>
                <a:pPr>
                  <a:buNone/>
                </a:pPr>
                <a:endParaRPr lang="hr-HR" sz="2000" dirty="0" smtClean="0"/>
              </a:p>
              <a:p>
                <a:pPr>
                  <a:buNone/>
                </a:pPr>
                <a:r>
                  <a:rPr lang="en-US" sz="2600" dirty="0" smtClean="0"/>
                  <a:t>	</a:t>
                </a:r>
                <a:r>
                  <a:rPr lang="hr-HR" sz="2600" dirty="0" smtClean="0"/>
                  <a:t>x=4.17 m    </a:t>
                </a:r>
                <a:endParaRPr lang="en-US" sz="2600" dirty="0" smtClean="0"/>
              </a:p>
              <a:p>
                <a:pPr>
                  <a:buNone/>
                </a:pPr>
                <a:r>
                  <a:rPr lang="en-US" sz="2000" dirty="0" smtClean="0"/>
                  <a:t>	</a:t>
                </a:r>
                <a:r>
                  <a:rPr lang="hr-HR" sz="2000" dirty="0" smtClean="0"/>
                  <a:t>Visina rasvjetnog stupa u školskom vrtu je približno </a:t>
                </a:r>
                <a:r>
                  <a:rPr lang="hr-HR" sz="2000" b="1" dirty="0" smtClean="0"/>
                  <a:t>4.17m</a:t>
                </a:r>
                <a:r>
                  <a:rPr lang="hr-HR" sz="2000" dirty="0" smtClean="0"/>
                  <a:t>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29600" cy="4597971"/>
              </a:xfrm>
              <a:blipFill rotWithShape="1">
                <a:blip r:embed="rId2"/>
                <a:stretch>
                  <a:fillRect b="-1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259632" y="22048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5940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7020272" y="2098005"/>
            <a:ext cx="0" cy="432048"/>
          </a:xfrm>
          <a:prstGeom prst="straightConnector1">
            <a:avLst/>
          </a:prstGeom>
          <a:ln w="28575">
            <a:solidFill>
              <a:srgbClr val="0102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Visina stabla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Postavljanje  zrcala na željeno mjesto</a:t>
            </a:r>
          </a:p>
          <a:p>
            <a:r>
              <a:rPr lang="hr-HR" sz="2400" dirty="0" smtClean="0"/>
              <a:t>Udaljavanjem od zrcala tražimo vrh objekta</a:t>
            </a:r>
          </a:p>
          <a:p>
            <a:r>
              <a:rPr lang="hr-HR" sz="2400" dirty="0" smtClean="0"/>
              <a:t>Mjerimo udaljenost od sredine objekta do  sredine zrcala</a:t>
            </a:r>
          </a:p>
          <a:p>
            <a:r>
              <a:rPr lang="hr-HR" sz="2400" dirty="0" smtClean="0"/>
              <a:t>Mjerimo udaljenost od sredine zrcala do sredine stopala</a:t>
            </a:r>
          </a:p>
          <a:p>
            <a:r>
              <a:rPr lang="hr-HR" sz="2400" dirty="0" smtClean="0"/>
              <a:t>Mjerimo visinu  učenika</a:t>
            </a:r>
          </a:p>
          <a:p>
            <a:r>
              <a:rPr lang="hr-HR" sz="2400" dirty="0" smtClean="0"/>
              <a:t>Izračunavanje  x(visina objekta)</a:t>
            </a:r>
          </a:p>
          <a:p>
            <a:endParaRPr lang="hr-HR" dirty="0"/>
          </a:p>
        </p:txBody>
      </p:sp>
      <p:pic>
        <p:nvPicPr>
          <p:cNvPr id="2050" name="Picture 2" descr="C:\Users\Patofiza\Desktop\20160131_11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4025" y="203603"/>
            <a:ext cx="1628800" cy="1221600"/>
          </a:xfrm>
          <a:prstGeom prst="rect">
            <a:avLst/>
          </a:prstGeom>
          <a:noFill/>
        </p:spPr>
      </p:pic>
      <p:pic>
        <p:nvPicPr>
          <p:cNvPr id="2051" name="Picture 3" descr="C:\Users\Patofiza\Desktop\20160131_113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376264" cy="1814075"/>
          </a:xfrm>
          <a:prstGeom prst="rect">
            <a:avLst/>
          </a:prstGeom>
          <a:noFill/>
        </p:spPr>
      </p:pic>
      <p:pic>
        <p:nvPicPr>
          <p:cNvPr id="2052" name="Picture 4" descr="C:\Users\Patofiza\Desktop\20160131_113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44174" y="4017065"/>
            <a:ext cx="2976330" cy="2232248"/>
          </a:xfrm>
          <a:prstGeom prst="rect">
            <a:avLst/>
          </a:prstGeom>
          <a:noFill/>
        </p:spPr>
      </p:pic>
      <p:pic>
        <p:nvPicPr>
          <p:cNvPr id="2054" name="Picture 6" descr="C:\Users\Patofiza\Desktop\20160131_113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25144"/>
            <a:ext cx="2448272" cy="1836204"/>
          </a:xfrm>
          <a:prstGeom prst="rect">
            <a:avLst/>
          </a:prstGeom>
          <a:noFill/>
        </p:spPr>
      </p:pic>
      <p:pic>
        <p:nvPicPr>
          <p:cNvPr id="2055" name="Picture 7" descr="C:\Users\Patofiza\Desktop\20160131_113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31507" y="4505739"/>
            <a:ext cx="2688298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r-HR" dirty="0" smtClean="0"/>
              <a:t>Izračunavanje: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29600" cy="4813995"/>
              </a:xfrm>
              <a:noFill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							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hr-HR" sz="3400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hr-HR" sz="3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                </m:t>
                      </m:r>
                      <m:r>
                        <a:rPr lang="en-US" sz="3400" b="0" i="1" smtClean="0"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en-US" sz="3400" i="1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3400" i="1">
                          <a:latin typeface="Cambria Math"/>
                          <a:ea typeface="Cambria Math"/>
                        </a:rPr>
                        <m:t>𝐵𝑍𝐴</m:t>
                      </m:r>
                      <m:r>
                        <a:rPr lang="en-US" sz="3400" i="1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3400" i="1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3400" i="1">
                          <a:latin typeface="Cambria Math"/>
                          <a:ea typeface="Cambria Math"/>
                        </a:rPr>
                        <m:t>𝐷𝑍𝐶</m:t>
                      </m:r>
                    </m:oMath>
                  </m:oMathPara>
                </a14:m>
                <a:endParaRPr lang="en-US" sz="3400" dirty="0"/>
              </a:p>
              <a:p>
                <a:pPr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/>
                  <a:t>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/>
                  <a:t>						   </a:t>
                </a:r>
                <a:r>
                  <a:rPr lang="hr-HR" sz="3400" dirty="0" smtClean="0"/>
                  <a:t>Prema </a:t>
                </a:r>
                <a:r>
                  <a:rPr lang="hr-HR" sz="3400" dirty="0"/>
                  <a:t>K-K p. o</a:t>
                </a:r>
              </a:p>
              <a:p>
                <a:pPr>
                  <a:buNone/>
                </a:pPr>
                <a:r>
                  <a:rPr lang="en-US" sz="3400" dirty="0"/>
                  <a:t>                                                                                                     </a:t>
                </a:r>
                <a:r>
                  <a:rPr lang="en-US" sz="3400" dirty="0" smtClean="0"/>
                  <a:t>                    </a:t>
                </a:r>
                <a:r>
                  <a:rPr lang="hr-HR" sz="3400" dirty="0" smtClean="0"/>
                  <a:t>sl</a:t>
                </a:r>
                <a:r>
                  <a:rPr lang="hr-HR" sz="3400" dirty="0"/>
                  <a:t>. trokuta vrijedi:</a:t>
                </a:r>
              </a:p>
              <a:p>
                <a:pPr marL="0" indent="0">
                  <a:buNone/>
                </a:pPr>
                <a:r>
                  <a:rPr lang="en-US" sz="3400" dirty="0">
                    <a:ea typeface="Cambria Math"/>
                  </a:rPr>
                  <a:t>                                                                                                                                  							    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/>
                        <a:ea typeface="Cambria Math"/>
                      </a:rPr>
                      <m:t>                    </m:t>
                    </m:r>
                    <m:r>
                      <a:rPr lang="hr-HR" sz="3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𝐴𝐵𝑍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 ~ ∆</m:t>
                    </m:r>
                    <m:r>
                      <a:rPr lang="en-US" sz="3400" i="1">
                        <a:latin typeface="Cambria Math"/>
                        <a:ea typeface="Cambria Math"/>
                      </a:rPr>
                      <m:t>𝐷𝑍𝐶</m:t>
                    </m:r>
                  </m:oMath>
                </a14:m>
                <a:endParaRPr lang="en-US" sz="3400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i="1" dirty="0">
                  <a:latin typeface="Cambria Math"/>
                </a:endParaRPr>
              </a:p>
              <a:p>
                <a:pPr>
                  <a:buNone/>
                </a:pPr>
                <a:r>
                  <a:rPr lang="en-US" dirty="0" smtClean="0"/>
                  <a:t>	K</a:t>
                </a:r>
                <a:r>
                  <a:rPr lang="hr-HR" dirty="0"/>
                  <a:t>ut upada jednak je kutu </a:t>
                </a:r>
                <a:r>
                  <a:rPr lang="hr-HR" dirty="0" smtClean="0"/>
                  <a:t>odraza</a:t>
                </a:r>
                <a:endParaRPr lang="en-US" i="1" dirty="0" smtClean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hr-HR" dirty="0" smtClean="0"/>
                  <a:t>0.48x</a:t>
                </a:r>
                <a:r>
                  <a:rPr lang="en-US" dirty="0" smtClean="0"/>
                  <a:t> </a:t>
                </a:r>
                <a:r>
                  <a:rPr lang="hr-HR" dirty="0" smtClean="0"/>
                  <a:t>=</a:t>
                </a:r>
                <a:r>
                  <a:rPr lang="en-US" dirty="0" smtClean="0"/>
                  <a:t> </a:t>
                </a:r>
                <a:r>
                  <a:rPr lang="hr-HR" dirty="0" smtClean="0"/>
                  <a:t>5.3165</a:t>
                </a:r>
                <a:endParaRPr lang="en-US" dirty="0" smtClean="0"/>
              </a:p>
              <a:p>
                <a:pPr>
                  <a:buNone/>
                </a:pPr>
                <a:endParaRPr lang="hr-HR" dirty="0" smtClean="0"/>
              </a:p>
              <a:p>
                <a:pPr>
                  <a:buNone/>
                </a:pPr>
                <a:r>
                  <a:rPr lang="en-US" dirty="0" smtClean="0"/>
                  <a:t>   	</a:t>
                </a:r>
                <a:r>
                  <a:rPr lang="hr-HR" dirty="0" smtClean="0"/>
                  <a:t>x</a:t>
                </a:r>
                <a:r>
                  <a:rPr lang="en-US" dirty="0" smtClean="0"/>
                  <a:t> </a:t>
                </a:r>
                <a:r>
                  <a:rPr lang="hr-HR" dirty="0" smtClean="0"/>
                  <a:t>=</a:t>
                </a:r>
                <a:r>
                  <a:rPr lang="en-US" dirty="0" smtClean="0"/>
                  <a:t> </a:t>
                </a:r>
                <a:r>
                  <a:rPr lang="hr-HR" dirty="0" smtClean="0"/>
                  <a:t>11.07m        </a:t>
                </a:r>
                <a:endParaRPr lang="en-US" dirty="0" smtClean="0"/>
              </a:p>
              <a:p>
                <a:pPr>
                  <a:buNone/>
                </a:pPr>
                <a:r>
                  <a:rPr lang="en-US" sz="2600" dirty="0"/>
                  <a:t>	</a:t>
                </a:r>
                <a:r>
                  <a:rPr lang="hr-HR" sz="2900" dirty="0" smtClean="0"/>
                  <a:t>Visina stabla je približno </a:t>
                </a:r>
                <a:r>
                  <a:rPr lang="hr-HR" sz="2900" b="1" dirty="0" smtClean="0"/>
                  <a:t>11.07m</a:t>
                </a:r>
              </a:p>
              <a:p>
                <a:pPr>
                  <a:buNone/>
                </a:pPr>
                <a:r>
                  <a:rPr lang="hr-HR" dirty="0" smtClean="0"/>
                  <a:t>    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29600" cy="481399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4744058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660232" y="1760214"/>
            <a:ext cx="0" cy="432048"/>
          </a:xfrm>
          <a:prstGeom prst="straightConnector1">
            <a:avLst/>
          </a:prstGeom>
          <a:ln w="28575">
            <a:solidFill>
              <a:srgbClr val="0102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206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Matematika na školskom igralištu</vt:lpstr>
      <vt:lpstr>Visina rasvjetnog stupa na školskom igralištu</vt:lpstr>
      <vt:lpstr>Izračunavanje:</vt:lpstr>
      <vt:lpstr>VISINA PALME</vt:lpstr>
      <vt:lpstr>Izračunavanje: </vt:lpstr>
      <vt:lpstr>Visina rasvjetnog stupa u školskom vrtu</vt:lpstr>
      <vt:lpstr>Izračunavanje:</vt:lpstr>
      <vt:lpstr>Visina stabla</vt:lpstr>
      <vt:lpstr>Izračunavanje:</vt:lpstr>
      <vt:lpstr>Izradile: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igralištu</dc:title>
  <dc:creator>Patofiza</dc:creator>
  <cp:lastModifiedBy>marija podrug</cp:lastModifiedBy>
  <cp:revision>35</cp:revision>
  <dcterms:created xsi:type="dcterms:W3CDTF">2016-01-31T10:55:54Z</dcterms:created>
  <dcterms:modified xsi:type="dcterms:W3CDTF">2016-02-07T14:50:32Z</dcterms:modified>
</cp:coreProperties>
</file>