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FF00"/>
                </a:solidFill>
              </a:rPr>
              <a:t>MATEMATIKA NA ŠKOLSKOM DVORIŠTU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algn="l"/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PRIMJENA POUČAKA O SLIČNOSTI TROKUTA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free-bj.t-com.hr/zbjelanovic/kviz/kviz_7r_slicnost/slika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60664"/>
            <a:ext cx="6048375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1. ZADATAK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Odredi visinu škole </a:t>
            </a:r>
            <a:r>
              <a:rPr lang="hr-HR" sz="2400" dirty="0" smtClean="0"/>
              <a:t>primjenom </a:t>
            </a:r>
            <a:r>
              <a:rPr lang="hr-HR" sz="2400" dirty="0" smtClean="0"/>
              <a:t>poučaka o sličnosti trokuta i zrcala.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33" y="3212976"/>
            <a:ext cx="642513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643192" cy="1145282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Postupak mjerenja: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604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</a:t>
            </a:r>
            <a:r>
              <a:rPr lang="hr-HR" sz="2400" dirty="0" smtClean="0"/>
              <a:t>. Moramo </a:t>
            </a:r>
            <a:r>
              <a:rPr lang="hr-HR" sz="2400" dirty="0" smtClean="0"/>
              <a:t>postaviti zrcalo na ravnu površinu točno nasuprot vrha škole.</a:t>
            </a:r>
          </a:p>
          <a:p>
            <a:r>
              <a:rPr lang="hr-HR" sz="2400" dirty="0" smtClean="0"/>
              <a:t>2</a:t>
            </a:r>
            <a:r>
              <a:rPr lang="hr-HR" sz="2400" dirty="0" smtClean="0"/>
              <a:t>. Udaljavati </a:t>
            </a:r>
            <a:r>
              <a:rPr lang="hr-HR" sz="2400" dirty="0" smtClean="0"/>
              <a:t>se sve dok </a:t>
            </a:r>
            <a:r>
              <a:rPr lang="hr-HR" sz="2400" dirty="0" smtClean="0"/>
              <a:t>ne ugledamo </a:t>
            </a:r>
            <a:r>
              <a:rPr lang="hr-HR" sz="2400" dirty="0" smtClean="0"/>
              <a:t>vrh  škole</a:t>
            </a:r>
            <a:r>
              <a:rPr lang="hr-HR" sz="2400" dirty="0" smtClean="0"/>
              <a:t>, zatim </a:t>
            </a:r>
            <a:r>
              <a:rPr lang="hr-HR" sz="2400" dirty="0" smtClean="0"/>
              <a:t>moramo označiti gdje ga vidimo.</a:t>
            </a:r>
          </a:p>
          <a:p>
            <a:r>
              <a:rPr lang="hr-HR" sz="2400" dirty="0" smtClean="0"/>
              <a:t>3</a:t>
            </a:r>
            <a:r>
              <a:rPr lang="hr-HR" sz="2400" dirty="0" smtClean="0"/>
              <a:t>. Moramo </a:t>
            </a:r>
            <a:r>
              <a:rPr lang="hr-HR" sz="2400" dirty="0" smtClean="0"/>
              <a:t>izmjeriti udaljenost između zrcala i škole i udaljenost između zrcala i nas.</a:t>
            </a:r>
          </a:p>
          <a:p>
            <a:r>
              <a:rPr lang="hr-HR" sz="2400" dirty="0" smtClean="0"/>
              <a:t>4. Izmjeriti </a:t>
            </a:r>
            <a:r>
              <a:rPr lang="hr-HR" sz="2400" dirty="0" smtClean="0"/>
              <a:t>našu visinu očiju.</a:t>
            </a:r>
          </a:p>
          <a:p>
            <a:r>
              <a:rPr lang="hr-HR" sz="2400" dirty="0" smtClean="0"/>
              <a:t>5</a:t>
            </a:r>
            <a:r>
              <a:rPr lang="hr-HR" sz="2400" dirty="0" smtClean="0"/>
              <a:t>. Kad </a:t>
            </a:r>
            <a:r>
              <a:rPr lang="hr-HR" sz="2400" dirty="0" smtClean="0"/>
              <a:t>sve to napravimo skiciramo dva trokuta po mjerama </a:t>
            </a:r>
            <a:r>
              <a:rPr lang="hr-HR" sz="2400" dirty="0" smtClean="0"/>
              <a:t>koje</a:t>
            </a:r>
            <a:r>
              <a:rPr lang="hr-HR" sz="2400" dirty="0" smtClean="0"/>
              <a:t> </a:t>
            </a:r>
            <a:r>
              <a:rPr lang="hr-HR" sz="2400" dirty="0" smtClean="0"/>
              <a:t>smo dobili.</a:t>
            </a:r>
          </a:p>
          <a:p>
            <a:pPr marL="6400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560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POSTUPAK RJEŠAVANJA: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hr-HR" dirty="0" smtClean="0"/>
              <a:t>1</a:t>
            </a:r>
            <a:r>
              <a:rPr lang="hr-HR" dirty="0" smtClean="0"/>
              <a:t>. Izvući </a:t>
            </a:r>
            <a:r>
              <a:rPr lang="hr-HR" dirty="0" smtClean="0"/>
              <a:t>sve podatke sa skice.</a:t>
            </a:r>
          </a:p>
          <a:p>
            <a:r>
              <a:rPr lang="hr-HR" dirty="0" smtClean="0"/>
              <a:t>2</a:t>
            </a:r>
            <a:r>
              <a:rPr lang="hr-HR" dirty="0" smtClean="0"/>
              <a:t>. Odrediti </a:t>
            </a:r>
            <a:r>
              <a:rPr lang="hr-HR" dirty="0" smtClean="0"/>
              <a:t>jesu li trokuti slični i ako jesu odrediti po kojem poučku .</a:t>
            </a:r>
          </a:p>
          <a:p>
            <a:r>
              <a:rPr lang="hr-HR" dirty="0" smtClean="0"/>
              <a:t>3</a:t>
            </a:r>
            <a:r>
              <a:rPr lang="hr-HR" dirty="0" smtClean="0"/>
              <a:t>. Odrediti duljinu nepoznate </a:t>
            </a:r>
            <a:r>
              <a:rPr lang="hr-HR" dirty="0" smtClean="0"/>
              <a:t>stranicu u ovom slučaju visinu škole.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98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-176168"/>
            <a:ext cx="8229600" cy="1399032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RJEŠENJE:    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34281" y="4241372"/>
            <a:ext cx="4104456" cy="2736304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|BZ|= 250 cm</a:t>
            </a:r>
          </a:p>
          <a:p>
            <a:r>
              <a:rPr lang="hr-HR" sz="2400" dirty="0" smtClean="0"/>
              <a:t>|ZC|= 110 cm</a:t>
            </a:r>
          </a:p>
          <a:p>
            <a:r>
              <a:rPr lang="hr-HR" sz="2400" dirty="0" smtClean="0"/>
              <a:t>|CD|=160 cm</a:t>
            </a:r>
            <a:endParaRPr lang="hr-HR" sz="2400" dirty="0" smtClean="0"/>
          </a:p>
          <a:p>
            <a:r>
              <a:rPr lang="hr-HR" sz="2400" dirty="0"/>
              <a:t>k</a:t>
            </a:r>
            <a:r>
              <a:rPr lang="hr-HR" sz="2400" dirty="0" smtClean="0"/>
              <a:t>ut </a:t>
            </a:r>
            <a:r>
              <a:rPr lang="hr-HR" sz="2400" dirty="0" smtClean="0"/>
              <a:t>B = kut C</a:t>
            </a:r>
          </a:p>
          <a:p>
            <a:r>
              <a:rPr lang="hr-HR" sz="2400" dirty="0"/>
              <a:t>k</a:t>
            </a:r>
            <a:r>
              <a:rPr lang="hr-HR" sz="2400" dirty="0" smtClean="0"/>
              <a:t>ut AZB = kut DZC</a:t>
            </a:r>
            <a:r>
              <a:rPr lang="hr-HR" dirty="0" smtClean="0"/>
              <a:t>  </a:t>
            </a:r>
            <a:endParaRPr lang="hr-HR" dirty="0" smtClean="0"/>
          </a:p>
          <a:p>
            <a:pPr marL="64008" indent="0">
              <a:buNone/>
            </a:pPr>
            <a:r>
              <a:rPr lang="hr-HR" dirty="0" smtClean="0"/>
              <a:t>                      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17788"/>
            <a:ext cx="6561497" cy="2941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1088"/>
            <a:ext cx="40324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8291264" cy="6122152"/>
              </a:xfrm>
            </p:spPr>
            <p:txBody>
              <a:bodyPr/>
              <a:lstStyle/>
              <a:p>
                <a:r>
                  <a:rPr lang="hr-HR" dirty="0" smtClean="0"/>
                  <a:t>Prema K-K poučku o sličnosti trokuta vrijedi:▲ABZ≈▲DZC</a:t>
                </a:r>
              </a:p>
              <a:p>
                <a:endParaRPr lang="hr-HR" dirty="0"/>
              </a:p>
              <a:p>
                <a:r>
                  <a:rPr lang="hr-HR" dirty="0" smtClean="0"/>
                  <a:t>K-K poučak znači da ako su dva kuta jednaka da su trokuti slični.</a:t>
                </a:r>
              </a:p>
              <a:p>
                <a:pPr marL="64008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</a:t>
                </a:r>
              </a:p>
              <a:p>
                <a:pPr marL="64008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    </a:t>
                </a:r>
                <a:r>
                  <a:rPr lang="hr-HR" dirty="0" smtClean="0"/>
                  <a:t>250 :110 = x :160</a:t>
                </a:r>
                <a:endParaRPr lang="hr-HR" dirty="0" smtClean="0"/>
              </a:p>
              <a:p>
                <a:pPr marL="64008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    </a:t>
                </a:r>
                <a:r>
                  <a:rPr lang="hr-HR" dirty="0" smtClean="0"/>
                  <a:t>110x = 40000</a:t>
                </a:r>
                <a:r>
                  <a:rPr lang="hr-HR" dirty="0" smtClean="0"/>
                  <a:t>/:110</a:t>
                </a:r>
              </a:p>
              <a:p>
                <a:pPr marL="64008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                     </a:t>
                </a:r>
                <a:r>
                  <a:rPr lang="hr-HR" dirty="0" smtClean="0"/>
                  <a:t>x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hr-HR" dirty="0" smtClean="0"/>
                  <a:t> 363.64</a:t>
                </a:r>
                <a:endParaRPr lang="hr-HR" dirty="0" smtClean="0"/>
              </a:p>
              <a:p>
                <a:endParaRPr lang="hr-HR" dirty="0"/>
              </a:p>
              <a:p>
                <a:pPr marL="64008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8291264" cy="6122152"/>
              </a:xfrm>
              <a:blipFill rotWithShape="0">
                <a:blip r:embed="rId2"/>
                <a:stretch>
                  <a:fillRect l="-74" t="-129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2.ZADATAK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43" y="1471925"/>
            <a:ext cx="8229600" cy="4572000"/>
          </a:xfrm>
        </p:spPr>
        <p:txBody>
          <a:bodyPr/>
          <a:lstStyle/>
          <a:p>
            <a:r>
              <a:rPr lang="hr-HR" dirty="0" smtClean="0"/>
              <a:t>Izmjeri visinu lustera uz pomoć zrcala</a:t>
            </a:r>
            <a:r>
              <a:rPr lang="hr-HR" b="1" dirty="0" smtClean="0"/>
              <a:t>.</a:t>
            </a:r>
            <a:endParaRPr lang="hr-HR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385848" y="3238566"/>
            <a:ext cx="5760640" cy="2376264"/>
            <a:chOff x="971600" y="3068960"/>
            <a:chExt cx="5760640" cy="2376264"/>
          </a:xfrm>
        </p:grpSpPr>
        <p:sp>
          <p:nvSpPr>
            <p:cNvPr id="4" name="Right Triangle 3"/>
            <p:cNvSpPr/>
            <p:nvPr/>
          </p:nvSpPr>
          <p:spPr>
            <a:xfrm>
              <a:off x="971600" y="3068960"/>
              <a:ext cx="3384376" cy="237626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4608004" y="3320988"/>
              <a:ext cx="1872208" cy="237626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00480" y="43725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160cm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5718222" y="559406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57cm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2448130" y="55970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66cm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982009" y="4242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1205828" y="56148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5" name="TextBox 14"/>
          <p:cNvSpPr txBox="1"/>
          <p:nvPr/>
        </p:nvSpPr>
        <p:spPr>
          <a:xfrm>
            <a:off x="7146488" y="5614830"/>
            <a:ext cx="27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16" name="TextBox 15"/>
          <p:cNvSpPr txBox="1"/>
          <p:nvPr/>
        </p:nvSpPr>
        <p:spPr>
          <a:xfrm>
            <a:off x="4644464" y="5723964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7039402" y="3399445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18" name="TextBox 17"/>
          <p:cNvSpPr txBox="1"/>
          <p:nvPr/>
        </p:nvSpPr>
        <p:spPr>
          <a:xfrm>
            <a:off x="1277836" y="28271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9" name="Oval 18"/>
          <p:cNvSpPr/>
          <p:nvPr/>
        </p:nvSpPr>
        <p:spPr>
          <a:xfrm>
            <a:off x="1043974" y="3238566"/>
            <a:ext cx="828092" cy="160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24611" y="5569534"/>
            <a:ext cx="953942" cy="184666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val 20"/>
          <p:cNvSpPr/>
          <p:nvPr/>
        </p:nvSpPr>
        <p:spPr>
          <a:xfrm>
            <a:off x="7281585" y="3584111"/>
            <a:ext cx="504056" cy="5722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33613" y="4091629"/>
            <a:ext cx="0" cy="10394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81216" y="5021965"/>
            <a:ext cx="360040" cy="59286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33613" y="5046367"/>
            <a:ext cx="432048" cy="575071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253224" y="4320699"/>
            <a:ext cx="288032" cy="46947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3613" y="4370772"/>
            <a:ext cx="411482" cy="40124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367135" y="3742621"/>
            <a:ext cx="99093" cy="752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67" y="3742621"/>
            <a:ext cx="128587" cy="9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>
          <a:xfrm rot="2596996">
            <a:off x="7870918" y="3354385"/>
            <a:ext cx="282670" cy="377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881152" y="2586753"/>
                <a:ext cx="338169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800" dirty="0" smtClean="0"/>
                  <a:t>66 : 57 = x : 160</a:t>
                </a:r>
                <a:endParaRPr lang="hr-HR" sz="2800" dirty="0"/>
              </a:p>
              <a:p>
                <a:pPr marL="64008" indent="0">
                  <a:buNone/>
                </a:pPr>
                <a:r>
                  <a:rPr lang="hr-HR" sz="2800" dirty="0" smtClean="0"/>
                  <a:t>  57x = 10560 / : 57</a:t>
                </a:r>
                <a:endParaRPr lang="hr-HR" sz="2800" dirty="0"/>
              </a:p>
              <a:p>
                <a:pPr marL="64008" indent="0">
                  <a:buNone/>
                </a:pPr>
                <a:r>
                  <a:rPr lang="hr-HR" sz="2800" dirty="0"/>
                  <a:t>    </a:t>
                </a:r>
                <a:r>
                  <a:rPr lang="hr-HR" sz="2800" dirty="0" smtClean="0"/>
                  <a:t>  </a:t>
                </a:r>
                <a:r>
                  <a:rPr lang="hr-HR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hr-HR" sz="2800" b="0" i="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800" i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hr-HR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185.26 cm</a:t>
                </a:r>
                <a:endParaRPr lang="hr-HR" sz="2800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  <a:p>
                <a:endParaRPr lang="hr-HR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152" y="2586753"/>
                <a:ext cx="3381695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3791" t="-3356" r="-27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2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5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r>
              <a:rPr lang="hr-HR" dirty="0" smtClean="0"/>
              <a:t>IZRADIO</a:t>
            </a:r>
            <a:r>
              <a:rPr lang="hr-HR" dirty="0" smtClean="0"/>
              <a:t>: LUKA </a:t>
            </a:r>
            <a:r>
              <a:rPr lang="hr-HR" dirty="0" smtClean="0"/>
              <a:t>ŠUŠNJAR</a:t>
            </a:r>
            <a:endParaRPr lang="hr-HR" dirty="0"/>
          </a:p>
        </p:txBody>
      </p:sp>
      <p:pic>
        <p:nvPicPr>
          <p:cNvPr id="6146" name="Picture 2" descr="C:\Users\SUSNJAR\AppData\Local\Microsoft\Windows\Temporary Internet Files\Content.IE5\B41XLSRY\140921712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757862" cy="642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247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Century Gothic</vt:lpstr>
      <vt:lpstr>Verdana</vt:lpstr>
      <vt:lpstr>Wingdings 2</vt:lpstr>
      <vt:lpstr>Verve</vt:lpstr>
      <vt:lpstr>MATEMATIKA NA ŠKOLSKOM DVORIŠTU</vt:lpstr>
      <vt:lpstr>1. ZADATAK</vt:lpstr>
      <vt:lpstr>Postupak mjerenja:</vt:lpstr>
      <vt:lpstr>POSTUPAK RJEŠAVANJA:</vt:lpstr>
      <vt:lpstr>RJEŠENJE:    </vt:lpstr>
      <vt:lpstr>PowerPoint Presentation</vt:lpstr>
      <vt:lpstr>2.ZADATAK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NA ŠKOLSKOM DVORIŠTU</dc:title>
  <dc:creator>SUSNJAR</dc:creator>
  <cp:lastModifiedBy>marija podrug</cp:lastModifiedBy>
  <cp:revision>13</cp:revision>
  <dcterms:created xsi:type="dcterms:W3CDTF">2016-02-01T19:39:40Z</dcterms:created>
  <dcterms:modified xsi:type="dcterms:W3CDTF">2016-02-07T14:09:20Z</dcterms:modified>
</cp:coreProperties>
</file>