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D2EA-81ED-4EBB-9220-6D7F68DAAF3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60A7-CA0B-4747-9BF3-134B1A414E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D2EA-81ED-4EBB-9220-6D7F68DAAF3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60A7-CA0B-4747-9BF3-134B1A414E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D2EA-81ED-4EBB-9220-6D7F68DAAF3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60A7-CA0B-4747-9BF3-134B1A414E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D2EA-81ED-4EBB-9220-6D7F68DAAF3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60A7-CA0B-4747-9BF3-134B1A414E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D2EA-81ED-4EBB-9220-6D7F68DAAF3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60A7-CA0B-4747-9BF3-134B1A414E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D2EA-81ED-4EBB-9220-6D7F68DAAF3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60A7-CA0B-4747-9BF3-134B1A414E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D2EA-81ED-4EBB-9220-6D7F68DAAF3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60A7-CA0B-4747-9BF3-134B1A414E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D2EA-81ED-4EBB-9220-6D7F68DAAF3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60A7-CA0B-4747-9BF3-134B1A414E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D2EA-81ED-4EBB-9220-6D7F68DAAF3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60A7-CA0B-4747-9BF3-134B1A414E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D2EA-81ED-4EBB-9220-6D7F68DAAF3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60A7-CA0B-4747-9BF3-134B1A414E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D2EA-81ED-4EBB-9220-6D7F68DAAF3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60A7-CA0B-4747-9BF3-134B1A414E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1D2EA-81ED-4EBB-9220-6D7F68DAAF3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F60A7-CA0B-4747-9BF3-134B1A414E4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PRIMJENA </a:t>
            </a:r>
            <a:r>
              <a:rPr lang="hr-HR" dirty="0" smtClean="0"/>
              <a:t>SLIČNOSTI </a:t>
            </a:r>
            <a:r>
              <a:rPr lang="hr-HR" dirty="0" smtClean="0"/>
              <a:t>TROKUTA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 ŠKOLSKOM IGRALIŠTU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900" dirty="0" smtClean="0"/>
              <a:t>Datum : 22. 1. 2016. </a:t>
            </a:r>
            <a:r>
              <a:rPr lang="hr-HR" sz="1900" dirty="0"/>
              <a:t> </a:t>
            </a:r>
            <a:r>
              <a:rPr lang="hr-HR" sz="1900" dirty="0" smtClean="0"/>
              <a:t>  </a:t>
            </a:r>
          </a:p>
          <a:p>
            <a:r>
              <a:rPr lang="hr-HR" sz="1900" dirty="0" smtClean="0"/>
              <a:t>Članovi grupe : </a:t>
            </a:r>
            <a:r>
              <a:rPr lang="hr-HR" sz="1900" dirty="0" err="1" smtClean="0"/>
              <a:t>Armando</a:t>
            </a:r>
            <a:r>
              <a:rPr lang="hr-HR" sz="1900" dirty="0" smtClean="0"/>
              <a:t>  </a:t>
            </a:r>
            <a:r>
              <a:rPr lang="hr-HR" sz="1900" dirty="0" err="1" smtClean="0"/>
              <a:t>Alavanja</a:t>
            </a:r>
            <a:r>
              <a:rPr lang="hr-HR" sz="1900" dirty="0" smtClean="0"/>
              <a:t> </a:t>
            </a:r>
          </a:p>
          <a:p>
            <a:pPr marL="0" indent="0">
              <a:buNone/>
            </a:pPr>
            <a:r>
              <a:rPr lang="hr-HR" sz="1900" dirty="0" smtClean="0"/>
              <a:t>                                  </a:t>
            </a:r>
            <a:r>
              <a:rPr lang="hr-HR" sz="1900" dirty="0" smtClean="0"/>
              <a:t>Josip Marić</a:t>
            </a:r>
          </a:p>
          <a:p>
            <a:pPr marL="0" indent="0">
              <a:buNone/>
            </a:pPr>
            <a:r>
              <a:rPr lang="hr-HR" sz="1900" dirty="0"/>
              <a:t> </a:t>
            </a:r>
            <a:r>
              <a:rPr lang="hr-HR" sz="1900" dirty="0" smtClean="0"/>
              <a:t>     </a:t>
            </a:r>
            <a:r>
              <a:rPr lang="hr-HR" sz="1900" dirty="0" smtClean="0"/>
              <a:t>                            </a:t>
            </a:r>
            <a:r>
              <a:rPr lang="hr-HR" sz="1900" dirty="0" smtClean="0"/>
              <a:t>Luka Kovačević</a:t>
            </a:r>
          </a:p>
          <a:p>
            <a:pPr marL="0" indent="0">
              <a:buNone/>
            </a:pPr>
            <a:r>
              <a:rPr lang="hr-HR" sz="1900" dirty="0"/>
              <a:t> </a:t>
            </a:r>
            <a:r>
              <a:rPr lang="hr-HR" sz="1900" dirty="0" smtClean="0"/>
              <a:t>           </a:t>
            </a:r>
            <a:r>
              <a:rPr lang="hr-HR" sz="1900" dirty="0" smtClean="0"/>
              <a:t>                      </a:t>
            </a:r>
            <a:r>
              <a:rPr lang="hr-HR" sz="1900" dirty="0" smtClean="0"/>
              <a:t>Krešimir Vojnović</a:t>
            </a:r>
          </a:p>
          <a:p>
            <a:endParaRPr lang="hr-HR" sz="1900" dirty="0" smtClean="0"/>
          </a:p>
          <a:p>
            <a:r>
              <a:rPr lang="hr-HR" sz="1900" dirty="0" smtClean="0"/>
              <a:t>Postavili smo zrcalo ispred jednog od vrhova škole. Odmicao sam se sve dok nisam vidio vrh škole u zrcalo. Zatim smo označili mjesto odakle sam vidio vrh škole. Izmjerili smo udaljenost između vrha i mjesta gdje se nalazilo zrcalo (420cm)  i udaljenost od zrcala do mjesta odakle sam mogao vidjeti vrh škole(125 cm). Na kraju smo izmjerili moju visinu do očiju(153 cm). Na kraju smo matematičkim formulama </a:t>
            </a:r>
            <a:r>
              <a:rPr lang="hr-HR" sz="1900" dirty="0" smtClean="0"/>
              <a:t>izračunali nepoznatu visinu.</a:t>
            </a:r>
            <a:endParaRPr lang="hr-HR" sz="1900" dirty="0" smtClean="0"/>
          </a:p>
          <a:p>
            <a:endParaRPr lang="hr-HR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hr-HR" dirty="0" smtClean="0"/>
              <a:t>VISINA ŠKOLE</a:t>
            </a:r>
            <a:endParaRPr lang="hr-HR" dirty="0"/>
          </a:p>
        </p:txBody>
      </p:sp>
      <p:sp>
        <p:nvSpPr>
          <p:cNvPr id="16" name="Pravokutni trokut 15"/>
          <p:cNvSpPr/>
          <p:nvPr/>
        </p:nvSpPr>
        <p:spPr>
          <a:xfrm>
            <a:off x="971600" y="2564904"/>
            <a:ext cx="4104456" cy="295232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Pravokutni trokut 16"/>
          <p:cNvSpPr/>
          <p:nvPr/>
        </p:nvSpPr>
        <p:spPr>
          <a:xfrm rot="16200000">
            <a:off x="5292080" y="3068960"/>
            <a:ext cx="2232248" cy="266429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TekstniOkvir 17"/>
          <p:cNvSpPr txBox="1"/>
          <p:nvPr/>
        </p:nvSpPr>
        <p:spPr>
          <a:xfrm>
            <a:off x="827584" y="551723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B</a:t>
            </a:r>
          </a:p>
        </p:txBody>
      </p:sp>
      <p:sp>
        <p:nvSpPr>
          <p:cNvPr id="19" name="TekstniOkvir 18"/>
          <p:cNvSpPr txBox="1"/>
          <p:nvPr/>
        </p:nvSpPr>
        <p:spPr>
          <a:xfrm>
            <a:off x="827584" y="220486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20" name="TekstniOkvir 19"/>
          <p:cNvSpPr txBox="1"/>
          <p:nvPr/>
        </p:nvSpPr>
        <p:spPr>
          <a:xfrm>
            <a:off x="4932040" y="551723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Z</a:t>
            </a:r>
            <a:endParaRPr lang="hr-HR" dirty="0"/>
          </a:p>
        </p:txBody>
      </p:sp>
      <p:sp>
        <p:nvSpPr>
          <p:cNvPr id="21" name="TekstniOkvir 20"/>
          <p:cNvSpPr txBox="1"/>
          <p:nvPr/>
        </p:nvSpPr>
        <p:spPr>
          <a:xfrm>
            <a:off x="7596336" y="28529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</a:t>
            </a:r>
            <a:endParaRPr lang="hr-HR" dirty="0"/>
          </a:p>
        </p:txBody>
      </p:sp>
      <p:sp>
        <p:nvSpPr>
          <p:cNvPr id="22" name="TekstniOkvir 21"/>
          <p:cNvSpPr txBox="1"/>
          <p:nvPr/>
        </p:nvSpPr>
        <p:spPr>
          <a:xfrm>
            <a:off x="7596336" y="55892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C</a:t>
            </a:r>
            <a:endParaRPr lang="hr-HR" dirty="0"/>
          </a:p>
        </p:txBody>
      </p:sp>
      <p:cxnSp>
        <p:nvCxnSpPr>
          <p:cNvPr id="24" name="Ravni poveznik 23"/>
          <p:cNvCxnSpPr/>
          <p:nvPr/>
        </p:nvCxnSpPr>
        <p:spPr>
          <a:xfrm flipV="1">
            <a:off x="5076056" y="508518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ni poveznik 25"/>
          <p:cNvCxnSpPr/>
          <p:nvPr/>
        </p:nvCxnSpPr>
        <p:spPr>
          <a:xfrm flipV="1">
            <a:off x="5076056" y="458112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ni poveznik 27"/>
          <p:cNvCxnSpPr/>
          <p:nvPr/>
        </p:nvCxnSpPr>
        <p:spPr>
          <a:xfrm flipV="1">
            <a:off x="5076056" y="400506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niOkvir 29"/>
          <p:cNvSpPr txBox="1"/>
          <p:nvPr/>
        </p:nvSpPr>
        <p:spPr>
          <a:xfrm>
            <a:off x="7703840" y="3356992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Visina </a:t>
            </a:r>
            <a:r>
              <a:rPr lang="hr-HR" dirty="0" err="1" smtClean="0"/>
              <a:t>učenka</a:t>
            </a:r>
            <a:r>
              <a:rPr lang="hr-HR" dirty="0" smtClean="0"/>
              <a:t> :</a:t>
            </a:r>
          </a:p>
          <a:p>
            <a:r>
              <a:rPr lang="hr-HR" dirty="0" smtClean="0"/>
              <a:t>152 cm</a:t>
            </a:r>
            <a:endParaRPr lang="hr-HR" dirty="0"/>
          </a:p>
        </p:txBody>
      </p:sp>
      <p:sp>
        <p:nvSpPr>
          <p:cNvPr id="31" name="TekstniOkvir 30"/>
          <p:cNvSpPr txBox="1"/>
          <p:nvPr/>
        </p:nvSpPr>
        <p:spPr>
          <a:xfrm>
            <a:off x="5364088" y="558924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Udaljenost od zrcala do učenika : 125 cm</a:t>
            </a:r>
            <a:endParaRPr lang="hr-HR" dirty="0"/>
          </a:p>
        </p:txBody>
      </p:sp>
      <p:sp>
        <p:nvSpPr>
          <p:cNvPr id="32" name="TekstniOkvir 31"/>
          <p:cNvSpPr txBox="1"/>
          <p:nvPr/>
        </p:nvSpPr>
        <p:spPr>
          <a:xfrm>
            <a:off x="971600" y="56612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Udaljenost od stupa do zrcala : 420 cm</a:t>
            </a:r>
            <a:endParaRPr lang="hr-HR" dirty="0"/>
          </a:p>
        </p:txBody>
      </p:sp>
      <p:cxnSp>
        <p:nvCxnSpPr>
          <p:cNvPr id="34" name="Ravni poveznik 33"/>
          <p:cNvCxnSpPr>
            <a:endCxn id="32" idx="1"/>
          </p:cNvCxnSpPr>
          <p:nvPr/>
        </p:nvCxnSpPr>
        <p:spPr>
          <a:xfrm flipV="1">
            <a:off x="971600" y="5845914"/>
            <a:ext cx="0" cy="535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ni poveznik 35"/>
          <p:cNvCxnSpPr/>
          <p:nvPr/>
        </p:nvCxnSpPr>
        <p:spPr>
          <a:xfrm>
            <a:off x="971600" y="6381328"/>
            <a:ext cx="6768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>
            <a:off x="7740352" y="5949280"/>
            <a:ext cx="0" cy="422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niOkvir 42"/>
          <p:cNvSpPr txBox="1"/>
          <p:nvPr/>
        </p:nvSpPr>
        <p:spPr>
          <a:xfrm>
            <a:off x="4211960" y="648866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545 cm</a:t>
            </a:r>
            <a:endParaRPr lang="hr-HR" dirty="0"/>
          </a:p>
        </p:txBody>
      </p:sp>
      <p:sp>
        <p:nvSpPr>
          <p:cNvPr id="45" name="Bločni luk 44"/>
          <p:cNvSpPr/>
          <p:nvPr/>
        </p:nvSpPr>
        <p:spPr>
          <a:xfrm rot="16200000">
            <a:off x="4427984" y="5013176"/>
            <a:ext cx="360040" cy="648072"/>
          </a:xfrm>
          <a:prstGeom prst="blockArc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46" name="Bločni luk 45"/>
          <p:cNvSpPr/>
          <p:nvPr/>
        </p:nvSpPr>
        <p:spPr>
          <a:xfrm rot="5400000">
            <a:off x="5400092" y="5049180"/>
            <a:ext cx="360040" cy="576064"/>
          </a:xfrm>
          <a:prstGeom prst="blockArc">
            <a:avLst>
              <a:gd name="adj1" fmla="val 9590245"/>
              <a:gd name="adj2" fmla="val 1231943"/>
              <a:gd name="adj3" fmla="val 2387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47" name="Pravokutnik 46"/>
          <p:cNvSpPr/>
          <p:nvPr/>
        </p:nvSpPr>
        <p:spPr>
          <a:xfrm>
            <a:off x="971600" y="5229200"/>
            <a:ext cx="288032" cy="2880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8" name="Pravokutnik 47"/>
          <p:cNvSpPr/>
          <p:nvPr/>
        </p:nvSpPr>
        <p:spPr>
          <a:xfrm>
            <a:off x="7452320" y="5229200"/>
            <a:ext cx="288032" cy="2880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9" name="TekstniOkvir 48"/>
          <p:cNvSpPr txBox="1"/>
          <p:nvPr/>
        </p:nvSpPr>
        <p:spPr>
          <a:xfrm>
            <a:off x="2771800" y="1268760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       152 : x = 25 : 84                                         </a:t>
            </a:r>
          </a:p>
          <a:p>
            <a:r>
              <a:rPr lang="hr-HR" dirty="0" smtClean="0"/>
              <a:t>           25x = 152 * 84                                                            </a:t>
            </a:r>
          </a:p>
          <a:p>
            <a:r>
              <a:rPr lang="hr-HR" dirty="0" smtClean="0"/>
              <a:t>           25x = 12768                                 </a:t>
            </a:r>
          </a:p>
          <a:p>
            <a:r>
              <a:rPr lang="hr-HR" dirty="0"/>
              <a:t> </a:t>
            </a:r>
            <a:r>
              <a:rPr lang="hr-HR" dirty="0" smtClean="0"/>
              <a:t>          x = 510.72 cm                        </a:t>
            </a:r>
          </a:p>
          <a:p>
            <a:r>
              <a:rPr lang="hr-HR" dirty="0"/>
              <a:t> </a:t>
            </a:r>
            <a:r>
              <a:rPr lang="hr-HR" dirty="0" smtClean="0"/>
              <a:t>          x = 5.1072 m  </a:t>
            </a:r>
            <a:endParaRPr lang="hr-HR" dirty="0"/>
          </a:p>
        </p:txBody>
      </p:sp>
      <p:sp>
        <p:nvSpPr>
          <p:cNvPr id="27" name="TekstniOkvir 26"/>
          <p:cNvSpPr txBox="1"/>
          <p:nvPr/>
        </p:nvSpPr>
        <p:spPr>
          <a:xfrm>
            <a:off x="5580112" y="2204864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     ABZ   ͠             ZDC prema K – </a:t>
            </a:r>
            <a:r>
              <a:rPr lang="hr-HR" dirty="0" err="1" smtClean="0"/>
              <a:t>K</a:t>
            </a:r>
            <a:r>
              <a:rPr lang="hr-HR" dirty="0" smtClean="0"/>
              <a:t> poučku o sličnosti trokuta.</a:t>
            </a:r>
          </a:p>
          <a:p>
            <a:endParaRPr lang="hr-HR" dirty="0"/>
          </a:p>
        </p:txBody>
      </p:sp>
      <p:sp>
        <p:nvSpPr>
          <p:cNvPr id="29" name="Jednakokračni trokut 28"/>
          <p:cNvSpPr/>
          <p:nvPr/>
        </p:nvSpPr>
        <p:spPr>
          <a:xfrm>
            <a:off x="5724128" y="2132856"/>
            <a:ext cx="360040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Jednakokračni trokut 32"/>
          <p:cNvSpPr/>
          <p:nvPr/>
        </p:nvSpPr>
        <p:spPr>
          <a:xfrm>
            <a:off x="6876256" y="2132856"/>
            <a:ext cx="360040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TekstniOkvir 34"/>
          <p:cNvSpPr txBox="1"/>
          <p:nvPr/>
        </p:nvSpPr>
        <p:spPr>
          <a:xfrm>
            <a:off x="971600" y="134076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125 / 420 = k</a:t>
            </a:r>
          </a:p>
          <a:p>
            <a:r>
              <a:rPr lang="hr-HR" dirty="0" smtClean="0"/>
              <a:t>k = 25 / 84</a:t>
            </a:r>
            <a:endParaRPr lang="hr-HR" dirty="0"/>
          </a:p>
        </p:txBody>
      </p:sp>
      <p:sp>
        <p:nvSpPr>
          <p:cNvPr id="40" name="TekstniOkvir 39"/>
          <p:cNvSpPr txBox="1"/>
          <p:nvPr/>
        </p:nvSpPr>
        <p:spPr>
          <a:xfrm>
            <a:off x="5724128" y="1412776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Kut b = Kut c</a:t>
            </a:r>
          </a:p>
          <a:p>
            <a:r>
              <a:rPr lang="hr-HR" dirty="0" smtClean="0"/>
              <a:t>Kut AZB = Kut DZC</a:t>
            </a:r>
          </a:p>
          <a:p>
            <a:endParaRPr lang="hr-HR" dirty="0"/>
          </a:p>
        </p:txBody>
      </p:sp>
      <p:sp>
        <p:nvSpPr>
          <p:cNvPr id="41" name="TekstniOkvir 40"/>
          <p:cNvSpPr txBox="1"/>
          <p:nvPr/>
        </p:nvSpPr>
        <p:spPr>
          <a:xfrm>
            <a:off x="539552" y="38610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x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27" grpId="0"/>
      <p:bldP spid="29" grpId="0" animBg="1"/>
      <p:bldP spid="33" grpId="0" animBg="1"/>
      <p:bldP spid="35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ZAKON ODBIJANJA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3717032"/>
            <a:ext cx="8229600" cy="4525963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sz="1900" dirty="0" smtClean="0"/>
              <a:t>Ako svjetlost upada na zrcalo Z, onda upadna i odbijena zraka leže u istoj ravnini okomitoj na površinu zrcala i tada su ti kutovi jednaki.</a:t>
            </a:r>
            <a:endParaRPr lang="hr-HR" sz="1900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pPr>
              <a:buNone/>
            </a:pPr>
            <a:endParaRPr lang="hr-HR" dirty="0"/>
          </a:p>
        </p:txBody>
      </p:sp>
      <p:sp>
        <p:nvSpPr>
          <p:cNvPr id="5" name="Paralelogram 4"/>
          <p:cNvSpPr/>
          <p:nvPr/>
        </p:nvSpPr>
        <p:spPr>
          <a:xfrm>
            <a:off x="2195736" y="3717032"/>
            <a:ext cx="5544616" cy="230425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2483768" y="2420888"/>
            <a:ext cx="4968552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7524328" y="36450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Z</a:t>
            </a:r>
          </a:p>
        </p:txBody>
      </p:sp>
      <p:cxnSp>
        <p:nvCxnSpPr>
          <p:cNvPr id="8" name="Ravni poveznik sa strelicom 7"/>
          <p:cNvCxnSpPr/>
          <p:nvPr/>
        </p:nvCxnSpPr>
        <p:spPr>
          <a:xfrm>
            <a:off x="2699792" y="3140968"/>
            <a:ext cx="1008112" cy="936104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>
          <a:xfrm>
            <a:off x="3707904" y="4077072"/>
            <a:ext cx="864096" cy="792088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ni poveznik 28"/>
          <p:cNvCxnSpPr/>
          <p:nvPr/>
        </p:nvCxnSpPr>
        <p:spPr>
          <a:xfrm flipH="1">
            <a:off x="4572000" y="4077072"/>
            <a:ext cx="864096" cy="792088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sa strelicom 33"/>
          <p:cNvCxnSpPr/>
          <p:nvPr/>
        </p:nvCxnSpPr>
        <p:spPr>
          <a:xfrm flipV="1">
            <a:off x="5436096" y="3429000"/>
            <a:ext cx="720080" cy="648072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ni poveznik 38"/>
          <p:cNvCxnSpPr/>
          <p:nvPr/>
        </p:nvCxnSpPr>
        <p:spPr>
          <a:xfrm flipV="1">
            <a:off x="4572000" y="3284984"/>
            <a:ext cx="0" cy="25922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niOkvir 42"/>
          <p:cNvSpPr txBox="1"/>
          <p:nvPr/>
        </p:nvSpPr>
        <p:spPr>
          <a:xfrm>
            <a:off x="3635896" y="3212976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Kut upada</a:t>
            </a:r>
          </a:p>
          <a:p>
            <a:r>
              <a:rPr lang="hr-HR" dirty="0"/>
              <a:t>α</a:t>
            </a:r>
          </a:p>
        </p:txBody>
      </p:sp>
      <p:sp>
        <p:nvSpPr>
          <p:cNvPr id="44" name="TekstniOkvir 43"/>
          <p:cNvSpPr txBox="1"/>
          <p:nvPr/>
        </p:nvSpPr>
        <p:spPr>
          <a:xfrm>
            <a:off x="4644008" y="3284984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Kut odraza </a:t>
            </a:r>
          </a:p>
          <a:p>
            <a:r>
              <a:rPr lang="el-GR" dirty="0" smtClean="0"/>
              <a:t>β</a:t>
            </a:r>
            <a:endParaRPr lang="hr-HR" dirty="0"/>
          </a:p>
        </p:txBody>
      </p:sp>
      <p:sp>
        <p:nvSpPr>
          <p:cNvPr id="45" name="TekstniOkvir 44"/>
          <p:cNvSpPr txBox="1"/>
          <p:nvPr/>
        </p:nvSpPr>
        <p:spPr>
          <a:xfrm>
            <a:off x="2411760" y="191683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Ravnina upadne i odbijene zrake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VISINA STABLA</a:t>
            </a:r>
            <a:endParaRPr lang="hr-HR" dirty="0"/>
          </a:p>
        </p:txBody>
      </p:sp>
      <p:sp>
        <p:nvSpPr>
          <p:cNvPr id="4" name="Pravokutni trokut 3"/>
          <p:cNvSpPr/>
          <p:nvPr/>
        </p:nvSpPr>
        <p:spPr>
          <a:xfrm>
            <a:off x="1115616" y="2060848"/>
            <a:ext cx="3384376" cy="4032448"/>
          </a:xfrm>
          <a:prstGeom prst="rt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 trokut 4"/>
          <p:cNvSpPr/>
          <p:nvPr/>
        </p:nvSpPr>
        <p:spPr>
          <a:xfrm rot="16200000">
            <a:off x="4968044" y="3609020"/>
            <a:ext cx="2016224" cy="2952328"/>
          </a:xfrm>
          <a:prstGeom prst="rt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7524328" y="47251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152 cm</a:t>
            </a:r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5364088" y="62373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183 cm</a:t>
            </a:r>
            <a:endParaRPr lang="hr-HR" dirty="0"/>
          </a:p>
        </p:txBody>
      </p:sp>
      <p:sp>
        <p:nvSpPr>
          <p:cNvPr id="8" name="TekstniOkvir 7"/>
          <p:cNvSpPr txBox="1"/>
          <p:nvPr/>
        </p:nvSpPr>
        <p:spPr>
          <a:xfrm>
            <a:off x="1691680" y="623731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144 cm</a:t>
            </a:r>
            <a:endParaRPr lang="hr-HR" dirty="0"/>
          </a:p>
        </p:txBody>
      </p:sp>
      <p:sp>
        <p:nvSpPr>
          <p:cNvPr id="10" name="TekstniOkvir 9"/>
          <p:cNvSpPr txBox="1"/>
          <p:nvPr/>
        </p:nvSpPr>
        <p:spPr>
          <a:xfrm>
            <a:off x="971600" y="61653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971600" y="16288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4355976" y="61653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Z</a:t>
            </a:r>
            <a:endParaRPr lang="hr-HR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7308304" y="61653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</a:t>
            </a:r>
            <a:endParaRPr lang="hr-HR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7308304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C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1115616" y="5661248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Pravokutnik 17"/>
          <p:cNvSpPr/>
          <p:nvPr/>
        </p:nvSpPr>
        <p:spPr>
          <a:xfrm>
            <a:off x="7020272" y="5661248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Bločni luk 18"/>
          <p:cNvSpPr/>
          <p:nvPr/>
        </p:nvSpPr>
        <p:spPr>
          <a:xfrm rot="5045790">
            <a:off x="4849891" y="5708561"/>
            <a:ext cx="335302" cy="42681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0" name="Bločni luk 19"/>
          <p:cNvSpPr/>
          <p:nvPr/>
        </p:nvSpPr>
        <p:spPr>
          <a:xfrm rot="16200000">
            <a:off x="3995936" y="5589240"/>
            <a:ext cx="360040" cy="64807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1547664" y="1425550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Kut A = Kut D</a:t>
            </a:r>
          </a:p>
          <a:p>
            <a:r>
              <a:rPr lang="hr-HR" dirty="0" smtClean="0"/>
              <a:t>Kut BZA = Kut CDZ</a:t>
            </a:r>
          </a:p>
          <a:p>
            <a:r>
              <a:rPr lang="hr-HR" dirty="0" smtClean="0"/>
              <a:t>        ABZ   ͠͠         ZDC prema K – </a:t>
            </a:r>
            <a:r>
              <a:rPr lang="hr-HR" dirty="0" err="1" smtClean="0"/>
              <a:t>K</a:t>
            </a:r>
            <a:r>
              <a:rPr lang="hr-HR" dirty="0" smtClean="0"/>
              <a:t> poučku o sličnosti trokuta.</a:t>
            </a:r>
            <a:endParaRPr lang="hr-HR" dirty="0"/>
          </a:p>
        </p:txBody>
      </p:sp>
      <p:sp>
        <p:nvSpPr>
          <p:cNvPr id="22" name="Jednakokračni trokut 21"/>
          <p:cNvSpPr/>
          <p:nvPr/>
        </p:nvSpPr>
        <p:spPr>
          <a:xfrm>
            <a:off x="1763688" y="1988840"/>
            <a:ext cx="216024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Jednakokračni trokut 22"/>
          <p:cNvSpPr/>
          <p:nvPr/>
        </p:nvSpPr>
        <p:spPr>
          <a:xfrm>
            <a:off x="2771800" y="1988840"/>
            <a:ext cx="216024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TekstniOkvir 24"/>
          <p:cNvSpPr txBox="1"/>
          <p:nvPr/>
        </p:nvSpPr>
        <p:spPr>
          <a:xfrm>
            <a:off x="611560" y="35730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x</a:t>
            </a:r>
            <a:endParaRPr lang="hr-HR" dirty="0"/>
          </a:p>
        </p:txBody>
      </p:sp>
      <p:sp>
        <p:nvSpPr>
          <p:cNvPr id="26" name="TekstniOkvir 25"/>
          <p:cNvSpPr txBox="1"/>
          <p:nvPr/>
        </p:nvSpPr>
        <p:spPr>
          <a:xfrm>
            <a:off x="3563888" y="3212976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144/ 183 = k</a:t>
            </a:r>
          </a:p>
          <a:p>
            <a:r>
              <a:rPr lang="hr-HR" dirty="0" smtClean="0"/>
              <a:t>k = 28 / 61</a:t>
            </a:r>
            <a:endParaRPr lang="hr-HR" dirty="0"/>
          </a:p>
        </p:txBody>
      </p:sp>
      <p:sp>
        <p:nvSpPr>
          <p:cNvPr id="27" name="TekstniOkvir 26"/>
          <p:cNvSpPr txBox="1"/>
          <p:nvPr/>
        </p:nvSpPr>
        <p:spPr>
          <a:xfrm>
            <a:off x="6228184" y="1556792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152 : x = 28 : 61</a:t>
            </a:r>
          </a:p>
          <a:p>
            <a:pPr marL="342900" indent="-342900">
              <a:buAutoNum type="arabicPlain" startAt="28"/>
            </a:pPr>
            <a:r>
              <a:rPr lang="hr-HR" dirty="0" smtClean="0"/>
              <a:t>x = 152 *61</a:t>
            </a:r>
          </a:p>
          <a:p>
            <a:pPr marL="342900" indent="-342900"/>
            <a:r>
              <a:rPr lang="hr-HR" dirty="0" smtClean="0"/>
              <a:t>28 x = 9722</a:t>
            </a:r>
          </a:p>
          <a:p>
            <a:pPr marL="342900" indent="-342900"/>
            <a:r>
              <a:rPr lang="hr-HR" dirty="0" smtClean="0"/>
              <a:t>x je približno = 331 cm</a:t>
            </a:r>
          </a:p>
          <a:p>
            <a:pPr marL="342900" indent="-342900"/>
            <a:r>
              <a:rPr lang="hr-HR" dirty="0" smtClean="0"/>
              <a:t>X je približno = 3.31 </a:t>
            </a:r>
            <a:r>
              <a:rPr lang="hr-HR" dirty="0" smtClean="0"/>
              <a:t>m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4525963"/>
          </a:xfrm>
        </p:spPr>
        <p:txBody>
          <a:bodyPr/>
          <a:lstStyle/>
          <a:p>
            <a:r>
              <a:rPr lang="hr-HR" dirty="0" smtClean="0"/>
              <a:t>Izradio : Luka Kovačević 7.c</a:t>
            </a:r>
            <a:endParaRPr lang="hr-HR" dirty="0"/>
          </a:p>
        </p:txBody>
      </p:sp>
      <p:pic>
        <p:nvPicPr>
          <p:cNvPr id="1026" name="Picture 2" descr="http://wallpaperhdwide.com/wp-content/gallery/smile-pictures-free/smile-backgrounds-wallpap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230" y="548680"/>
            <a:ext cx="8172400" cy="6129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319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tema</vt:lpstr>
      <vt:lpstr>PRIMJENA SLIČNOSTI TROKUTA</vt:lpstr>
      <vt:lpstr>NA ŠKOLSKOM IGRALIŠTU</vt:lpstr>
      <vt:lpstr>VISINA ŠKOLE</vt:lpstr>
      <vt:lpstr>ZAKON ODBIJANJA</vt:lpstr>
      <vt:lpstr>VISINA STABLA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PRIMJENA SUKLADNOSTI TROKUTA</dc:title>
  <dc:creator>JOSKO</dc:creator>
  <cp:lastModifiedBy>marija podrug</cp:lastModifiedBy>
  <cp:revision>18</cp:revision>
  <dcterms:created xsi:type="dcterms:W3CDTF">2016-01-31T12:58:17Z</dcterms:created>
  <dcterms:modified xsi:type="dcterms:W3CDTF">2016-02-07T15:03:53Z</dcterms:modified>
</cp:coreProperties>
</file>