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0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5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45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649" y="1210542"/>
            <a:ext cx="8147516" cy="1148641"/>
          </a:xfrm>
        </p:spPr>
        <p:txBody>
          <a:bodyPr>
            <a:normAutofit/>
          </a:bodyPr>
          <a:lstStyle/>
          <a:p>
            <a:r>
              <a:rPr lang="hr-HR" sz="4500" b="1" i="1" dirty="0">
                <a:solidFill>
                  <a:srgbClr val="7030A0"/>
                </a:solidFill>
              </a:rPr>
              <a:t>MATEMATIKA NA IGRALIŠTU</a:t>
            </a:r>
            <a:endParaRPr lang="hr-HR" sz="45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7" y="2972873"/>
            <a:ext cx="3798179" cy="2848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98" y="3194928"/>
            <a:ext cx="3613352" cy="24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80" y="1131571"/>
            <a:ext cx="8480618" cy="764177"/>
          </a:xfrm>
        </p:spPr>
        <p:txBody>
          <a:bodyPr/>
          <a:lstStyle/>
          <a:p>
            <a:r>
              <a:rPr lang="hr-HR" b="1" i="1" dirty="0" smtClean="0">
                <a:solidFill>
                  <a:srgbClr val="7030A0"/>
                </a:solidFill>
              </a:rPr>
              <a:t>ZADATAK:                     MJERENJE:</a:t>
            </a:r>
            <a:endParaRPr lang="hr-HR" b="1" i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579" y="2172607"/>
            <a:ext cx="3631033" cy="3485243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FF00"/>
                </a:solidFill>
              </a:rPr>
              <a:t>Zadatak je bio izračunati visinu učenika uz pomoć njegove sjene te sjene i visine nekog štapa.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6483" y="2336619"/>
            <a:ext cx="419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FF00"/>
                </a:solidFill>
              </a:rPr>
              <a:t>Duljina sjene učenika: 300cm</a:t>
            </a:r>
          </a:p>
          <a:p>
            <a:r>
              <a:rPr lang="hr-HR" sz="2400" dirty="0">
                <a:solidFill>
                  <a:srgbClr val="FFFF00"/>
                </a:solidFill>
              </a:rPr>
              <a:t>Duljina visine štapa: 85cm</a:t>
            </a:r>
          </a:p>
          <a:p>
            <a:r>
              <a:rPr lang="hr-HR" sz="2400" dirty="0">
                <a:solidFill>
                  <a:srgbClr val="FFFF00"/>
                </a:solidFill>
              </a:rPr>
              <a:t>Duljina sjene štapa: 154cm</a:t>
            </a:r>
            <a:endParaRPr lang="hr-H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" y="1200150"/>
            <a:ext cx="3115085" cy="31150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60" y="1922044"/>
            <a:ext cx="2937893" cy="2937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05" y="2672924"/>
            <a:ext cx="3284621" cy="32846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4867" y="4859938"/>
            <a:ext cx="188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Mjerenje</a:t>
            </a:r>
            <a:endParaRPr lang="hr-HR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88167" y="1164238"/>
            <a:ext cx="188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Mjerenje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8725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96" y="1019084"/>
            <a:ext cx="8500212" cy="1130300"/>
          </a:xfrm>
        </p:spPr>
        <p:txBody>
          <a:bodyPr>
            <a:normAutofit/>
          </a:bodyPr>
          <a:lstStyle/>
          <a:p>
            <a:r>
              <a:rPr lang="hr-HR" sz="3600" b="1" i="1" dirty="0">
                <a:solidFill>
                  <a:srgbClr val="7030A0"/>
                </a:solidFill>
              </a:rPr>
              <a:t>DOKAZIVANJE SLIČNOSTI TROKUTA</a:t>
            </a:r>
            <a:endParaRPr lang="hr-HR" sz="36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11" y="1002755"/>
            <a:ext cx="7714586" cy="39217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 smtClean="0"/>
              <a:t>             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4237" y="2621218"/>
            <a:ext cx="1856559" cy="2513636"/>
            <a:chOff x="1658983" y="2351958"/>
            <a:chExt cx="2475412" cy="3351514"/>
          </a:xfrm>
        </p:grpSpPr>
        <p:grpSp>
          <p:nvGrpSpPr>
            <p:cNvPr id="5" name="Group 4"/>
            <p:cNvGrpSpPr/>
            <p:nvPr/>
          </p:nvGrpSpPr>
          <p:grpSpPr>
            <a:xfrm>
              <a:off x="1658983" y="2351958"/>
              <a:ext cx="2272937" cy="2873186"/>
              <a:chOff x="1658983" y="2351958"/>
              <a:chExt cx="2272937" cy="287318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815737" y="5212080"/>
                <a:ext cx="2116183" cy="130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1815737" y="2808514"/>
                <a:ext cx="13064" cy="24166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815737" y="2808514"/>
                <a:ext cx="2116183" cy="2403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3"/>
              <p:cNvSpPr/>
              <p:nvPr/>
            </p:nvSpPr>
            <p:spPr>
              <a:xfrm>
                <a:off x="1658983" y="2351958"/>
                <a:ext cx="326572" cy="5173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/>
                  <a:t>A</a:t>
                </a:r>
                <a:endParaRPr lang="hr-HR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684383" y="5171358"/>
              <a:ext cx="326572" cy="5173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B</a:t>
              </a:r>
              <a:endParaRPr lang="hr-H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7823" y="5186114"/>
              <a:ext cx="326572" cy="5173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22395" y="3286012"/>
            <a:ext cx="1599656" cy="1822874"/>
            <a:chOff x="1303755" y="2161644"/>
            <a:chExt cx="3196193" cy="3642194"/>
          </a:xfrm>
        </p:grpSpPr>
        <p:grpSp>
          <p:nvGrpSpPr>
            <p:cNvPr id="19" name="Group 18"/>
            <p:cNvGrpSpPr/>
            <p:nvPr/>
          </p:nvGrpSpPr>
          <p:grpSpPr>
            <a:xfrm>
              <a:off x="1468669" y="2161644"/>
              <a:ext cx="2463251" cy="3063500"/>
              <a:chOff x="1468669" y="2161644"/>
              <a:chExt cx="2463251" cy="30635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1815737" y="5212080"/>
                <a:ext cx="2116183" cy="130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815737" y="2808514"/>
                <a:ext cx="13064" cy="24166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815737" y="2808514"/>
                <a:ext cx="2116183" cy="2403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1468669" y="2161644"/>
                <a:ext cx="849413" cy="6182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/>
                  <a:t>A’</a:t>
                </a:r>
                <a:endParaRPr lang="hr-HR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303755" y="5277396"/>
              <a:ext cx="1155630" cy="5264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B’</a:t>
              </a:r>
              <a:endParaRPr lang="hr-H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1106" y="5241913"/>
              <a:ext cx="1078842" cy="511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C’</a:t>
              </a:r>
              <a:endParaRPr lang="hr-H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0537" y="2019376"/>
                <a:ext cx="503477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350" dirty="0">
                    <a:solidFill>
                      <a:srgbClr val="FFFF00"/>
                    </a:solidFill>
                  </a:rPr>
                  <a:t>Sunčeve zrake padaju na zemlju paralelno stoga vrijedi: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∡</m:t>
                        </m:r>
                        <m: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sz="135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=|∡</m:t>
                    </m:r>
                    <m:sSup>
                      <m:sSupPr>
                        <m:ctrlP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r-HR" sz="135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hr-HR" sz="1350" dirty="0">
                  <a:solidFill>
                    <a:srgbClr val="FFFF00"/>
                  </a:solidFill>
                </a:endParaRPr>
              </a:p>
              <a:p>
                <a:endParaRPr lang="hr-HR" sz="135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16" y="1549501"/>
                <a:ext cx="665194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825" t="-47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 rot="7183887">
            <a:off x="1284949" y="3020824"/>
            <a:ext cx="388019" cy="3880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28" name="Arc 27"/>
          <p:cNvSpPr/>
          <p:nvPr/>
        </p:nvSpPr>
        <p:spPr>
          <a:xfrm rot="7183887">
            <a:off x="3494749" y="3706624"/>
            <a:ext cx="388019" cy="388019"/>
          </a:xfrm>
          <a:prstGeom prst="arc">
            <a:avLst>
              <a:gd name="adj1" fmla="val 1558455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90537" y="2307391"/>
                <a:ext cx="4572000" cy="5078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r-HR" sz="1350" dirty="0">
                    <a:solidFill>
                      <a:srgbClr val="FFFF00"/>
                    </a:solidFill>
                  </a:rPr>
                  <a:t>Učenik i štap stoje okomito na zemlju pa </a:t>
                </a:r>
                <a:r>
                  <a:rPr lang="hr-HR" sz="1350" dirty="0">
                    <a:solidFill>
                      <a:srgbClr val="FFFF00"/>
                    </a:solidFill>
                  </a:rPr>
                  <a:t>vrijedi: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∡</m:t>
                        </m:r>
                        <m: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sz="135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=|∡</m:t>
                    </m:r>
                    <m:sSup>
                      <m:sSupPr>
                        <m:ctrlP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hr-HR" sz="13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r-HR" sz="135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hr-HR" sz="1350" dirty="0">
                  <a:solidFill>
                    <a:srgbClr val="FFFF00"/>
                  </a:solidFill>
                </a:endParaRPr>
              </a:p>
              <a:p>
                <a:endParaRPr lang="hr-HR" sz="135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16" y="1933521"/>
                <a:ext cx="6096000" cy="669286"/>
              </a:xfrm>
              <a:prstGeom prst="rect">
                <a:avLst/>
              </a:prstGeom>
              <a:blipFill rotWithShape="0">
                <a:blip r:embed="rId3"/>
                <a:stretch>
                  <a:fillRect l="-900" t="-454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79596" y="4531984"/>
            <a:ext cx="244124" cy="244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29" name="Rectangle 28"/>
          <p:cNvSpPr/>
          <p:nvPr/>
        </p:nvSpPr>
        <p:spPr>
          <a:xfrm>
            <a:off x="3580777" y="4578586"/>
            <a:ext cx="244124" cy="244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214868" y="2902216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r-HR" dirty="0">
                    <a:solidFill>
                      <a:srgbClr val="FFFF00"/>
                    </a:solidFill>
                  </a:rPr>
                  <a:t>To je nam </a:t>
                </a:r>
                <a:r>
                  <a:rPr lang="hr-HR" dirty="0">
                    <a:solidFill>
                      <a:srgbClr val="FFFF00"/>
                    </a:solidFill>
                  </a:rPr>
                  <a:t>je </a:t>
                </a:r>
                <a:r>
                  <a:rPr lang="hr-HR" dirty="0">
                    <a:solidFill>
                      <a:srgbClr val="FFFF00"/>
                    </a:solidFill>
                  </a:rPr>
                  <a:t>dovoljno da zaključimo</a:t>
                </a:r>
                <a:r>
                  <a:rPr lang="hr-HR" dirty="0">
                    <a:solidFill>
                      <a:srgbClr val="FFFF00"/>
                    </a:solidFill>
                  </a:rPr>
                  <a:t>:</a:t>
                </a:r>
              </a:p>
              <a:p>
                <a:r>
                  <a:rPr lang="hr-HR" dirty="0">
                    <a:solidFill>
                      <a:srgbClr val="FFFF00"/>
                    </a:solidFill>
                  </a:rPr>
                  <a:t>PREMA </a:t>
                </a:r>
                <a:r>
                  <a:rPr lang="hr-HR" dirty="0">
                    <a:solidFill>
                      <a:srgbClr val="FFFF00"/>
                    </a:solidFill>
                  </a:rPr>
                  <a:t>K-K POUČKU O SLIČNOSTI TROKUTA VRIJEDI</a:t>
                </a:r>
                <a:r>
                  <a:rPr lang="hr-HR" dirty="0">
                    <a:solidFill>
                      <a:srgbClr val="FFFF00"/>
                    </a:solidFill>
                  </a:rPr>
                  <a:t>:     </a:t>
                </a:r>
                <a14:m>
                  <m:oMath xmlns:m="http://schemas.openxmlformats.org/officeDocument/2006/math">
                    <m:r>
                      <a:rPr lang="hr-HR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hr-HR" dirty="0">
                    <a:solidFill>
                      <a:srgbClr val="FFFF00"/>
                    </a:solidFill>
                  </a:rPr>
                  <a:t>ABC ~ </a:t>
                </a:r>
                <a14:m>
                  <m:oMath xmlns:m="http://schemas.openxmlformats.org/officeDocument/2006/math">
                    <m:r>
                      <a:rPr lang="hr-HR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hr-HR" dirty="0">
                    <a:solidFill>
                      <a:srgbClr val="FFFF00"/>
                    </a:solidFill>
                  </a:rPr>
                  <a:t>A´B´C</a:t>
                </a:r>
                <a:r>
                  <a:rPr lang="hr-HR" dirty="0">
                    <a:solidFill>
                      <a:srgbClr val="FFFF00"/>
                    </a:solidFill>
                  </a:rPr>
                  <a:t>´.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24" y="2726621"/>
                <a:ext cx="60960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600" t="-4061" b="-106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2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8" grpId="0" animBg="1"/>
      <p:bldP spid="10" grpId="0"/>
      <p:bldP spid="12" grpId="0" animBg="1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i="1" dirty="0">
                <a:solidFill>
                  <a:srgbClr val="7030A0"/>
                </a:solidFill>
              </a:rPr>
              <a:t>Izračunavanje visine učenika</a:t>
            </a:r>
            <a:endParaRPr lang="hr-HR" sz="3600" b="1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1089" y="2572938"/>
                <a:ext cx="7561831" cy="281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hr-HR" sz="2100" dirty="0">
                    <a:solidFill>
                      <a:srgbClr val="FFFF00"/>
                    </a:solidFill>
                  </a:rPr>
                  <a:t>Da bismo izračunali visinu učenika trebamo riješiti jednadžbu:</a:t>
                </a:r>
              </a:p>
              <a:p>
                <a:r>
                  <a:rPr lang="hr-HR" sz="2100" dirty="0">
                    <a:solidFill>
                      <a:srgbClr val="FFFF00"/>
                    </a:solidFill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1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1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r-HR" sz="21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85</m:t>
                        </m:r>
                      </m:den>
                    </m:f>
                    <m:r>
                      <a:rPr lang="hr-HR" sz="21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1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1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</m:num>
                      <m:den>
                        <m:r>
                          <a:rPr lang="hr-HR" sz="21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154</m:t>
                        </m:r>
                      </m:den>
                    </m:f>
                  </m:oMath>
                </a14:m>
                <a:endParaRPr lang="hr-HR" sz="2100" dirty="0">
                  <a:solidFill>
                    <a:srgbClr val="FFFF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hr-HR" sz="2100" dirty="0">
                    <a:solidFill>
                      <a:srgbClr val="FFFF00"/>
                    </a:solidFill>
                  </a:rPr>
                  <a:t>X je visina učenika, 85 cm je visina štapa, 300 cm je duljina sjene učenika, a 154 cm duljina sjene štapa.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hr-HR" sz="2100" dirty="0">
                    <a:solidFill>
                      <a:srgbClr val="FFFF00"/>
                    </a:solidFill>
                  </a:rPr>
                  <a:t>154x= 300*85</a:t>
                </a:r>
              </a:p>
              <a:p>
                <a:r>
                  <a:rPr lang="hr-HR" sz="2100" dirty="0">
                    <a:solidFill>
                      <a:srgbClr val="FFFF00"/>
                    </a:solidFill>
                  </a:rPr>
                  <a:t>      154x=25 500/:154</a:t>
                </a:r>
              </a:p>
              <a:p>
                <a:r>
                  <a:rPr lang="hr-HR" sz="2100" dirty="0">
                    <a:solidFill>
                      <a:srgbClr val="FFFF00"/>
                    </a:solidFill>
                  </a:rPr>
                  <a:t> </a:t>
                </a:r>
                <a:r>
                  <a:rPr lang="hr-HR" sz="2100" dirty="0">
                    <a:solidFill>
                      <a:srgbClr val="FFFF00"/>
                    </a:solidFill>
                  </a:rPr>
                  <a:t>          x</a:t>
                </a:r>
                <a14:m>
                  <m:oMath xmlns:m="http://schemas.openxmlformats.org/officeDocument/2006/math">
                    <m:r>
                      <a:rPr lang="hr-HR" sz="21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hr-HR" sz="2100" dirty="0">
                    <a:solidFill>
                      <a:srgbClr val="FFFF00"/>
                    </a:solidFill>
                  </a:rPr>
                  <a:t>165.6 cm</a:t>
                </a:r>
              </a:p>
              <a:p>
                <a:r>
                  <a:rPr lang="hr-HR" sz="2100" dirty="0">
                    <a:solidFill>
                      <a:srgbClr val="FFFF00"/>
                    </a:solidFill>
                  </a:rPr>
                  <a:t>Približna visina učenika je 165.6cm.</a:t>
                </a:r>
                <a:endParaRPr lang="hr-HR" sz="21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5" y="2287583"/>
                <a:ext cx="10082441" cy="3866764"/>
              </a:xfrm>
              <a:prstGeom prst="rect">
                <a:avLst/>
              </a:prstGeom>
              <a:blipFill rotWithShape="0">
                <a:blip r:embed="rId2"/>
                <a:stretch>
                  <a:fillRect l="-1270" t="-1417" r="-1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i="1" dirty="0">
                <a:solidFill>
                  <a:srgbClr val="7030A0"/>
                </a:solidFill>
              </a:rPr>
              <a:t>PRECIZNOST MJERENJA</a:t>
            </a:r>
            <a:endParaRPr lang="hr-HR" sz="36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729" y="2406651"/>
            <a:ext cx="716660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100" dirty="0">
                <a:solidFill>
                  <a:srgbClr val="FFFF00"/>
                </a:solidFill>
              </a:rPr>
              <a:t>Mjerenje je relativno precizno zato što je moja visina oko 163    cm.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100" dirty="0">
                <a:solidFill>
                  <a:srgbClr val="FFFF00"/>
                </a:solidFill>
              </a:rPr>
              <a:t>Na točnost mjerenja moglo je utjecati to što su Sunčeve zrake   bile slabe te se sjena slabo isticala pa je bilo i teže izmjeriti.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hr-HR" sz="2100" dirty="0">
                <a:solidFill>
                  <a:srgbClr val="FFFF00"/>
                </a:solidFill>
              </a:rPr>
              <a:t> Također je moglo utjecati i to što tlo nije bilo sasvim ravno.</a:t>
            </a:r>
            <a:endParaRPr lang="hr-HR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9920" y="5107132"/>
            <a:ext cx="4145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 i="1" dirty="0">
                <a:solidFill>
                  <a:srgbClr val="7030A0"/>
                </a:solidFill>
                <a:latin typeface="Bauhaus 93" panose="04030905020B02020C02" pitchFamily="82" charset="0"/>
              </a:rPr>
              <a:t>Corina Grbeša 7.e</a:t>
            </a:r>
            <a:endParaRPr lang="hr-HR" sz="3000" b="1" i="1" dirty="0">
              <a:solidFill>
                <a:srgbClr val="7030A0"/>
              </a:solidFill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0427" y="2301586"/>
            <a:ext cx="602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i="1" dirty="0">
                <a:solidFill>
                  <a:srgbClr val="7030A0"/>
                </a:solidFill>
              </a:rPr>
              <a:t>HVALA NA PAŽNJI!!</a:t>
            </a:r>
            <a:endParaRPr lang="hr-HR" sz="5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87</TotalTime>
  <Words>170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Bauhaus 93</vt:lpstr>
      <vt:lpstr>Calibri</vt:lpstr>
      <vt:lpstr>Calibri Light</vt:lpstr>
      <vt:lpstr>Cambria Math</vt:lpstr>
      <vt:lpstr>Wingdings</vt:lpstr>
      <vt:lpstr>Celestial</vt:lpstr>
      <vt:lpstr>MATEMATIKA NA IGRALIŠTU</vt:lpstr>
      <vt:lpstr>ZADATAK:                     MJERENJE:</vt:lpstr>
      <vt:lpstr>PowerPoint Presentation</vt:lpstr>
      <vt:lpstr>DOKAZIVANJE SLIČNOSTI TROKUTA</vt:lpstr>
      <vt:lpstr>Izračunavanje visine učenika</vt:lpstr>
      <vt:lpstr>PRECIZNOST MJERENJA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NA IGRALIŠTU</dc:title>
  <dc:creator>Velimir Tojčić</dc:creator>
  <cp:lastModifiedBy>marija podrug</cp:lastModifiedBy>
  <cp:revision>14</cp:revision>
  <dcterms:created xsi:type="dcterms:W3CDTF">2016-01-31T17:59:33Z</dcterms:created>
  <dcterms:modified xsi:type="dcterms:W3CDTF">2016-02-07T15:05:38Z</dcterms:modified>
</cp:coreProperties>
</file>