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70" d="100"/>
          <a:sy n="70" d="100"/>
        </p:scale>
        <p:origin x="5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0550C0-FE86-4CC8-8E2C-6CCB3CB83BB5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C5FCAD-5E15-4DA4-84C0-ABE840956D4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Matematika na školskom igralištu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Sličnost trokuta </a:t>
            </a:r>
            <a:endParaRPr lang="hr-HR" sz="3200" dirty="0" smtClean="0"/>
          </a:p>
          <a:p>
            <a:r>
              <a:rPr lang="hr-HR" sz="3200" dirty="0" smtClean="0"/>
              <a:t>- </a:t>
            </a:r>
            <a:r>
              <a:rPr lang="hr-HR" sz="3200" dirty="0" smtClean="0"/>
              <a:t>primjena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Izračunavanje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66257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4 : </a:t>
            </a:r>
            <a:r>
              <a:rPr lang="hr-HR" dirty="0" smtClean="0"/>
              <a:t>2 = </a:t>
            </a:r>
            <a:r>
              <a:rPr lang="hr-HR" dirty="0" smtClean="0"/>
              <a:t>y : 1.7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/>
              <a:t>2y = 1.7 </a:t>
            </a:r>
            <a:r>
              <a:rPr lang="hr-HR" dirty="0" smtClean="0"/>
              <a:t>x 4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/>
              <a:t>2y = </a:t>
            </a:r>
            <a:r>
              <a:rPr lang="hr-HR" dirty="0" smtClean="0"/>
              <a:t>6.8</a:t>
            </a:r>
          </a:p>
          <a:p>
            <a:pPr>
              <a:buNone/>
            </a:pPr>
            <a:r>
              <a:rPr lang="hr-HR" dirty="0" smtClean="0"/>
              <a:t>    y = 6.8 : 2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dirty="0" smtClean="0"/>
              <a:t>y = </a:t>
            </a:r>
            <a:r>
              <a:rPr lang="hr-HR" dirty="0" smtClean="0"/>
              <a:t>3.4 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Visina stabla je 3.4 metra.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844824"/>
            <a:ext cx="738375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Hvala na pažnji!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C:\Users\User\AppData\Local\Microsoft\Windows\Temporary Internet Files\Content.IE5\VAIU2HUY\hand-297767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01215">
            <a:off x="5724783" y="4200293"/>
            <a:ext cx="612421" cy="629133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228184" y="4005064"/>
            <a:ext cx="1080120" cy="2304256"/>
            <a:chOff x="6228184" y="4005064"/>
            <a:chExt cx="1080120" cy="230425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" name="Smiley Face 6"/>
            <p:cNvSpPr/>
            <p:nvPr/>
          </p:nvSpPr>
          <p:spPr>
            <a:xfrm>
              <a:off x="6516216" y="4005064"/>
              <a:ext cx="792088" cy="79208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732240" y="4797152"/>
              <a:ext cx="432048" cy="86409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6228184" y="4725144"/>
              <a:ext cx="504056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gonal Stripe 9"/>
            <p:cNvSpPr/>
            <p:nvPr/>
          </p:nvSpPr>
          <p:spPr>
            <a:xfrm>
              <a:off x="6732240" y="5661248"/>
              <a:ext cx="72008" cy="648072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092280" y="5661248"/>
              <a:ext cx="0" cy="64807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339752" y="3284983"/>
            <a:ext cx="3522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Izradio Borna Goreta 7.e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3048000" cy="1504950"/>
          </a:xfrm>
          <a:prstGeom prst="rect">
            <a:avLst/>
          </a:prstGeom>
          <a:noFill/>
        </p:spPr>
      </p:pic>
      <p:pic>
        <p:nvPicPr>
          <p:cNvPr id="1026" name="Picture 2" descr="D: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943475"/>
            <a:ext cx="2390775" cy="1914525"/>
          </a:xfrm>
          <a:prstGeom prst="rect">
            <a:avLst/>
          </a:prstGeom>
          <a:noFill/>
        </p:spPr>
      </p:pic>
      <p:pic>
        <p:nvPicPr>
          <p:cNvPr id="1028" name="Picture 4" descr="D:\User\Desktop\imag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4664"/>
            <a:ext cx="4104456" cy="1037085"/>
          </a:xfrm>
          <a:prstGeom prst="rect">
            <a:avLst/>
          </a:prstGeom>
          <a:noFill/>
        </p:spPr>
      </p:pic>
      <p:pic>
        <p:nvPicPr>
          <p:cNvPr id="1027" name="Picture 3" descr="D:\User\Desktop\imgr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636912"/>
            <a:ext cx="2390775" cy="191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Poučak o sličnosti trokuta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88881"/>
            <a:ext cx="8229600" cy="4325112"/>
          </a:xfrm>
        </p:spPr>
        <p:txBody>
          <a:bodyPr/>
          <a:lstStyle/>
          <a:p>
            <a:r>
              <a:rPr lang="hr-HR" dirty="0" smtClean="0"/>
              <a:t>Dva trokuta su slična ako se podudaraju u sva tri kuta.</a:t>
            </a:r>
            <a:br>
              <a:rPr lang="hr-HR" dirty="0" smtClean="0"/>
            </a:br>
            <a:r>
              <a:rPr lang="hr-HR" dirty="0" smtClean="0"/>
              <a:t>Ako su dva trokuta slična , onda su im odgovarajuće stranice proporcionalne.</a:t>
            </a:r>
            <a:br>
              <a:rPr lang="hr-HR" dirty="0" smtClean="0"/>
            </a:br>
            <a:r>
              <a:rPr lang="hr-HR" dirty="0" smtClean="0"/>
              <a:t>Omjer duljina njihovih stranica</a:t>
            </a:r>
          </a:p>
          <a:p>
            <a:pPr>
              <a:buNone/>
            </a:pPr>
            <a:r>
              <a:rPr lang="hr-HR" dirty="0" smtClean="0"/>
              <a:t> </a:t>
            </a:r>
            <a:r>
              <a:rPr lang="hr-HR" b="1" dirty="0" smtClean="0"/>
              <a:t>a</a:t>
            </a:r>
            <a:r>
              <a:rPr lang="hr-HR" b="1" baseline="-25000" dirty="0" smtClean="0"/>
              <a:t> 1</a:t>
            </a:r>
            <a:r>
              <a:rPr lang="hr-HR" b="1" dirty="0" smtClean="0"/>
              <a:t> : a = b </a:t>
            </a:r>
            <a:r>
              <a:rPr lang="hr-HR" b="1" baseline="-25000" dirty="0" smtClean="0"/>
              <a:t>1</a:t>
            </a:r>
            <a:r>
              <a:rPr lang="hr-HR" b="1" dirty="0" smtClean="0"/>
              <a:t> : b = c </a:t>
            </a:r>
            <a:r>
              <a:rPr lang="hr-HR" b="1" baseline="-25000" dirty="0" smtClean="0"/>
              <a:t>1</a:t>
            </a:r>
            <a:r>
              <a:rPr lang="hr-HR" b="1" dirty="0" smtClean="0"/>
              <a:t> : c = k</a:t>
            </a:r>
            <a:r>
              <a:rPr lang="hr-HR" dirty="0" smtClean="0"/>
              <a:t> zove se koeficijent sličnosti.</a:t>
            </a:r>
            <a:endParaRPr lang="hr-HR" dirty="0"/>
          </a:p>
        </p:txBody>
      </p:sp>
      <p:pic>
        <p:nvPicPr>
          <p:cNvPr id="1030" name="Picture 6" descr="D:\User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457825"/>
            <a:ext cx="3267075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/>
          <a:lstStyle/>
          <a:p>
            <a:r>
              <a:rPr lang="hr-HR" dirty="0" smtClean="0"/>
              <a:t>Trebali smo izmjeriti visinu najvišeg vrha škole.</a:t>
            </a:r>
          </a:p>
          <a:p>
            <a:r>
              <a:rPr lang="hr-HR" dirty="0" smtClean="0"/>
              <a:t>Koristili smo:</a:t>
            </a:r>
          </a:p>
          <a:p>
            <a:pPr lvl="1"/>
            <a:r>
              <a:rPr lang="hr-HR" dirty="0" smtClean="0"/>
              <a:t>Zrcalo </a:t>
            </a:r>
            <a:endParaRPr lang="hr-HR" dirty="0" smtClean="0"/>
          </a:p>
          <a:p>
            <a:pPr lvl="1"/>
            <a:r>
              <a:rPr lang="hr-HR" dirty="0" smtClean="0"/>
              <a:t>Poučak o sličnosti trokuta</a:t>
            </a:r>
          </a:p>
          <a:p>
            <a:pPr lvl="1"/>
            <a:r>
              <a:rPr lang="hr-HR" dirty="0" smtClean="0"/>
              <a:t>Zakon odbijanja ili refleksije </a:t>
            </a:r>
            <a:r>
              <a:rPr lang="hr-HR" dirty="0" smtClean="0"/>
              <a:t>svjetlosti</a:t>
            </a:r>
            <a:endParaRPr lang="hr-HR" dirty="0"/>
          </a:p>
        </p:txBody>
      </p:sp>
      <p:grpSp>
        <p:nvGrpSpPr>
          <p:cNvPr id="6" name="Group 5"/>
          <p:cNvGrpSpPr/>
          <p:nvPr/>
        </p:nvGrpSpPr>
        <p:grpSpPr>
          <a:xfrm>
            <a:off x="7164288" y="692696"/>
            <a:ext cx="1368152" cy="1584176"/>
            <a:chOff x="5220072" y="2852936"/>
            <a:chExt cx="1512168" cy="17281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" name="Oval 4"/>
            <p:cNvSpPr/>
            <p:nvPr/>
          </p:nvSpPr>
          <p:spPr>
            <a:xfrm>
              <a:off x="5220072" y="2852936"/>
              <a:ext cx="1512168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Oval 3"/>
            <p:cNvSpPr/>
            <p:nvPr/>
          </p:nvSpPr>
          <p:spPr>
            <a:xfrm>
              <a:off x="5364088" y="2924944"/>
              <a:ext cx="1224136" cy="15841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437"/>
            <a:ext cx="8229600" cy="1066800"/>
          </a:xfrm>
        </p:spPr>
        <p:txBody>
          <a:bodyPr/>
          <a:lstStyle/>
          <a:p>
            <a:r>
              <a:rPr lang="hr-HR" dirty="0" smtClean="0"/>
              <a:t>Zakon odbijanja svjetlosti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D: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440" y="2003237"/>
            <a:ext cx="7812360" cy="4160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AppData\Local\Microsoft\Windows\Temporary Internet Files\Content.IE5\VAIU2HUY\hand-297767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01215">
            <a:off x="5724783" y="4200293"/>
            <a:ext cx="612421" cy="629133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6228184" y="4005064"/>
            <a:ext cx="1080120" cy="2304256"/>
            <a:chOff x="6228184" y="4005064"/>
            <a:chExt cx="1080120" cy="230425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Smiley Face 4"/>
            <p:cNvSpPr/>
            <p:nvPr/>
          </p:nvSpPr>
          <p:spPr>
            <a:xfrm>
              <a:off x="6516216" y="4005064"/>
              <a:ext cx="792088" cy="79208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732240" y="4797152"/>
              <a:ext cx="432048" cy="86409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6228184" y="4725144"/>
              <a:ext cx="504056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iagonal Stripe 11"/>
            <p:cNvSpPr/>
            <p:nvPr/>
          </p:nvSpPr>
          <p:spPr>
            <a:xfrm>
              <a:off x="6732240" y="5661248"/>
              <a:ext cx="72008" cy="648072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092280" y="5661248"/>
              <a:ext cx="0" cy="64807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3779912" y="6093296"/>
            <a:ext cx="86409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ounded Rectangle 16"/>
          <p:cNvSpPr/>
          <p:nvPr/>
        </p:nvSpPr>
        <p:spPr>
          <a:xfrm>
            <a:off x="539552" y="2852936"/>
            <a:ext cx="432048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Vertical Scroll 17"/>
          <p:cNvSpPr/>
          <p:nvPr/>
        </p:nvSpPr>
        <p:spPr>
          <a:xfrm>
            <a:off x="6804248" y="1484784"/>
            <a:ext cx="2339752" cy="2304256"/>
          </a:xfrm>
          <a:prstGeom prst="verticalScroll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</a:t>
            </a:r>
            <a:r>
              <a:rPr lang="hr-HR" b="1" dirty="0" smtClean="0">
                <a:solidFill>
                  <a:schemeClr val="tx1"/>
                </a:solidFill>
              </a:rPr>
              <a:t>I</a:t>
            </a:r>
            <a:r>
              <a:rPr lang="hr-HR" b="1" dirty="0" smtClean="0">
                <a:solidFill>
                  <a:schemeClr val="tx1"/>
                </a:solidFill>
              </a:rPr>
              <a:t>zmijerit </a:t>
            </a:r>
            <a:r>
              <a:rPr lang="hr-HR" b="1" dirty="0" smtClean="0">
                <a:solidFill>
                  <a:schemeClr val="tx1"/>
                </a:solidFill>
              </a:rPr>
              <a:t>ćemo visinu škole uz pomoć zrcala.</a:t>
            </a:r>
            <a:endParaRPr lang="hr-HR" dirty="0"/>
          </a:p>
        </p:txBody>
      </p:sp>
      <p:sp>
        <p:nvSpPr>
          <p:cNvPr id="19" name="Vertical Scroll 18"/>
          <p:cNvSpPr/>
          <p:nvPr/>
        </p:nvSpPr>
        <p:spPr>
          <a:xfrm>
            <a:off x="3275856" y="1844824"/>
            <a:ext cx="2448272" cy="216024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Važno je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namjestiti zrcalo </a:t>
            </a:r>
            <a:r>
              <a:rPr lang="hr-HR" dirty="0" smtClean="0">
                <a:solidFill>
                  <a:schemeClr val="tx1"/>
                </a:solidFill>
              </a:rPr>
              <a:t>tako da </a:t>
            </a:r>
            <a:r>
              <a:rPr lang="hr-HR" dirty="0" smtClean="0">
                <a:solidFill>
                  <a:schemeClr val="tx1"/>
                </a:solidFill>
              </a:rPr>
              <a:t>vidimo vrh građevine.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15 -0.00093 0.01806 -0.00116 0.02969 -0.00394 C 0.11649 -0.00255 0.12136 -0.00787 0.09011 0.00115 C 0.08715 0.00393 0.08472 0.00508 0.08125 0.00647 C 0.07761 0.01133 0.07101 0.01249 0.06632 0.01573 C 0.04028 0.034 -0.00278 0.02845 -0.02778 0.02891 C -0.07135 0.02845 -0.1151 0.03307 -0.15833 0.02637 C -0.16771 0.02498 -0.17656 0.02058 -0.18611 0.01966 C -0.1967 0.0185 -0.21788 0.01711 -0.21788 0.01711 C -0.2191 0.01665 -0.2217 0.01758 -0.2217 0.01573 C -0.2217 0.01387 -0.2191 0.01503 -0.21788 0.01434 C -0.21024 0.00994 -0.20347 0.00902 -0.19496 0.00786 C -0.15486 0.01087 -0.11944 0.01457 -0.07916 0.01573 C -0.05416 0.02452 -0.07413 0.0185 -0.01788 0.01711 C 0.02934 0.01272 0.07656 0.01411 0.12379 0.0104 C 0.12604 0.01087 0.12986 0.00879 0.13073 0.01179 C 0.13247 0.01758 0.1342 0.02845 0.12969 0.0303 C 0.11389 0.03654 0.0967 0.03122 0.08021 0.03169 C 0.07396 0.03261 0.0691 0.03446 0.06337 0.03678 C 0.06042 0.03955 0.05799 0.04071 0.05452 0.0421 C 0.04844 0.04788 0.02552 0.0495 0.01875 0.04996 C -0.01389 0.04927 -0.04496 0.04857 -0.07726 0.04487 C -0.0875 0.04256 -0.09791 0.04395 -0.10798 0.03955 C -0.12656 0.04048 -0.12916 0.04025 -0.14253 0.04348 C -0.13837 0.04533 -0.13489 0.04834 -0.13073 0.04996 C -0.09722 0.08142 -0.04896 0.05482 -0.00798 0.05528 C 0.01493 0.06338 0.06024 0.05898 0.07222 0.05921 C 0.10556 0.05829 0.12379 0.07749 0.11979 0.04603 C 0.11945 0.02637 0.12552 0.00439 0.11875 -0.01319 C 0.1132 -0.0273 0.09549 -0.00995 0.0882 -0.00671 C 0.07066 0.00092 0.05886 0.00046 0.03854 0.00115 C 0.01268 0.00323 -0.01232 0.00185 -0.03767 -0.00394 C 0.02309 -0.00463 0.06129 -0.00232 0.11285 -0.00787 C 0.11354 -0.00879 0.11441 -0.00949 0.11493 -0.01065 C 0.11545 -0.0118 0.11511 -0.01365 0.1158 -0.01458 C 0.11649 -0.0155 0.11771 -0.0155 0.11875 -0.01597 C 0.12465 -0.01851 0.12691 -0.01758 0.1099 -0.01597 C 0.09149 -0.00718 0.11233 -0.0162 0.06736 -0.01203 C 0.0599 -0.01134 0.05174 -0.00556 0.04462 -0.00278 C 0.03351 0.00161 0.02031 0.00023 0.00886 0.00115 C -0.01562 0.00069 -0.03993 0.00069 -0.06441 0 C -0.08628 -0.0007 -0.10868 -0.00741 -0.13073 -0.00926 C -0.14982 -0.01273 -0.1691 -0.00995 -0.18819 -0.01319 C -0.20243 -0.01273 -0.21666 -0.01365 -0.23073 -0.01203 C -0.23281 -0.0118 -0.22673 -0.01018 -0.22482 -0.00926 C -0.22222 -0.0081 -0.2184 -0.00556 -0.2158 -0.00532 C -0.20764 -0.00463 -0.15729 -0.00301 -0.14948 -0.00278 C -0.13628 -0.00024 -0.1243 0.00508 -0.11094 0.00647 C -0.0941 0.00601 -0.07726 0.00601 -0.06041 0.00532 C -0.05729 0.00508 -0.05399 0.00254 -0.05052 0.00254 " pathEditMode="relative" ptsTypes="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 imamo dva slična trokuta</a:t>
            </a:r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4211960" y="6237312"/>
            <a:ext cx="43204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Isosceles Triangle 3"/>
          <p:cNvSpPr/>
          <p:nvPr/>
        </p:nvSpPr>
        <p:spPr>
          <a:xfrm rot="13537518">
            <a:off x="-1245402" y="3982431"/>
            <a:ext cx="5536202" cy="2774269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2492896"/>
            <a:ext cx="288032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Isosceles Triangle 4"/>
          <p:cNvSpPr/>
          <p:nvPr/>
        </p:nvSpPr>
        <p:spPr>
          <a:xfrm rot="8070526">
            <a:off x="4542410" y="4680896"/>
            <a:ext cx="3932832" cy="1969727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Callout 13"/>
          <p:cNvSpPr/>
          <p:nvPr/>
        </p:nvSpPr>
        <p:spPr>
          <a:xfrm>
            <a:off x="4860032" y="2420888"/>
            <a:ext cx="1728192" cy="1440160"/>
          </a:xfrm>
          <a:prstGeom prst="wedgeEllipseCallout">
            <a:avLst>
              <a:gd name="adj1" fmla="val 41485"/>
              <a:gd name="adj2" fmla="val 558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Potrebno  je izmjeriti neke stranice.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84168" y="3173013"/>
            <a:ext cx="2229035" cy="3243574"/>
            <a:chOff x="5724783" y="4005064"/>
            <a:chExt cx="1583521" cy="2304256"/>
          </a:xfrm>
        </p:grpSpPr>
        <p:pic>
          <p:nvPicPr>
            <p:cNvPr id="15" name="Picture 2" descr="C:\Users\User\AppData\Local\Microsoft\Windows\Temporary Internet Files\Content.IE5\VAIU2HUY\hand-29776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9201215">
              <a:off x="5724783" y="4200293"/>
              <a:ext cx="612421" cy="629133"/>
            </a:xfrm>
            <a:prstGeom prst="rect">
              <a:avLst/>
            </a:prstGeom>
            <a:noFill/>
          </p:spPr>
        </p:pic>
        <p:grpSp>
          <p:nvGrpSpPr>
            <p:cNvPr id="16" name="Group 15"/>
            <p:cNvGrpSpPr/>
            <p:nvPr/>
          </p:nvGrpSpPr>
          <p:grpSpPr>
            <a:xfrm>
              <a:off x="6228184" y="4005064"/>
              <a:ext cx="1080120" cy="2304256"/>
              <a:chOff x="6228184" y="4005064"/>
              <a:chExt cx="1080120" cy="230425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7" name="Smiley Face 16"/>
              <p:cNvSpPr/>
              <p:nvPr/>
            </p:nvSpPr>
            <p:spPr>
              <a:xfrm>
                <a:off x="6516216" y="4005064"/>
                <a:ext cx="792088" cy="792088"/>
              </a:xfrm>
              <a:prstGeom prst="smileyFac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732240" y="4797152"/>
                <a:ext cx="432048" cy="864096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6228184" y="4725144"/>
                <a:ext cx="504056" cy="36004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Diagonal Stripe 19"/>
              <p:cNvSpPr/>
              <p:nvPr/>
            </p:nvSpPr>
            <p:spPr>
              <a:xfrm>
                <a:off x="6732240" y="5661248"/>
                <a:ext cx="72008" cy="648072"/>
              </a:xfrm>
              <a:prstGeom prst="diagStrip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092280" y="5661248"/>
                <a:ext cx="0" cy="648072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Udaljenost od škole do sredine zrcala je 970 cm.</a:t>
            </a:r>
          </a:p>
          <a:p>
            <a:r>
              <a:rPr lang="hr-HR" dirty="0" smtClean="0"/>
              <a:t>Udaljenost od zrcala do mene je 190 cm.</a:t>
            </a:r>
          </a:p>
          <a:p>
            <a:r>
              <a:rPr lang="hr-HR" dirty="0" smtClean="0"/>
              <a:t>Udaljenost od tla do mojih očiju je 170 cm. </a:t>
            </a:r>
          </a:p>
          <a:p>
            <a:r>
              <a:rPr lang="hr-HR" dirty="0" smtClean="0"/>
              <a:t>Visina škole nam je nepoznata.</a:t>
            </a:r>
          </a:p>
          <a:p>
            <a:r>
              <a:rPr lang="hr-HR" dirty="0" smtClean="0"/>
              <a:t>Poznato nam je da su trokuti slični jer </a:t>
            </a:r>
            <a:r>
              <a:rPr lang="hr-HR" dirty="0" smtClean="0"/>
              <a:t>postoje dva </a:t>
            </a:r>
            <a:r>
              <a:rPr lang="hr-HR" dirty="0" smtClean="0"/>
              <a:t>para </a:t>
            </a:r>
            <a:r>
              <a:rPr lang="hr-HR" dirty="0" smtClean="0"/>
              <a:t>jednakih kutova, jedan </a:t>
            </a:r>
            <a:r>
              <a:rPr lang="hr-HR" dirty="0" smtClean="0"/>
              <a:t>prema zakonu </a:t>
            </a:r>
            <a:r>
              <a:rPr lang="hr-HR" dirty="0" smtClean="0"/>
              <a:t>odbijanja svjetlosti, a drugi jer smo </a:t>
            </a:r>
            <a:r>
              <a:rPr lang="hr-HR" dirty="0" smtClean="0"/>
              <a:t>i mi i škola </a:t>
            </a:r>
            <a:r>
              <a:rPr lang="hr-HR" dirty="0" smtClean="0"/>
              <a:t>okomiti </a:t>
            </a:r>
            <a:r>
              <a:rPr lang="hr-HR" dirty="0" smtClean="0"/>
              <a:t>na tlo.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Jednadžba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 smtClean="0"/>
                  <a:t>  </a:t>
                </a:r>
                <a:r>
                  <a:rPr lang="hr-HR" dirty="0" smtClean="0"/>
                  <a:t>970 : 190 = y : 170</a:t>
                </a:r>
                <a:endParaRPr lang="hr-HR" dirty="0" smtClean="0"/>
              </a:p>
              <a:p>
                <a:pPr>
                  <a:buNone/>
                </a:pPr>
                <a:r>
                  <a:rPr lang="hr-HR" dirty="0" smtClean="0"/>
                  <a:t>       190 </a:t>
                </a:r>
                <a:r>
                  <a:rPr lang="hr-HR" dirty="0" smtClean="0"/>
                  <a:t>y = 970 </a:t>
                </a:r>
                <a:r>
                  <a:rPr lang="hr-HR" dirty="0" smtClean="0"/>
                  <a:t>x 170 </a:t>
                </a:r>
              </a:p>
              <a:p>
                <a:pPr>
                  <a:buNone/>
                </a:pPr>
                <a:r>
                  <a:rPr lang="hr-HR" dirty="0" smtClean="0"/>
                  <a:t>      190 </a:t>
                </a:r>
                <a:r>
                  <a:rPr lang="hr-HR" dirty="0" smtClean="0"/>
                  <a:t>y = </a:t>
                </a:r>
                <a:r>
                  <a:rPr lang="hr-HR" dirty="0" smtClean="0"/>
                  <a:t>164900</a:t>
                </a:r>
              </a:p>
              <a:p>
                <a:pPr>
                  <a:buNone/>
                </a:pPr>
                <a:r>
                  <a:rPr lang="hr-HR" dirty="0" smtClean="0"/>
                  <a:t>             </a:t>
                </a:r>
                <a:r>
                  <a:rPr lang="hr-HR" dirty="0" smtClean="0"/>
                  <a:t> y = </a:t>
                </a:r>
                <a:r>
                  <a:rPr lang="hr-HR" dirty="0" smtClean="0"/>
                  <a:t>164900: 190</a:t>
                </a:r>
              </a:p>
              <a:p>
                <a:pPr>
                  <a:buNone/>
                </a:pPr>
                <a:r>
                  <a:rPr lang="hr-HR" dirty="0" smtClean="0"/>
                  <a:t>            </a:t>
                </a:r>
                <a:r>
                  <a:rPr lang="hr-HR" dirty="0" smtClean="0"/>
                  <a:t>y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hr-HR" dirty="0" smtClean="0"/>
                  <a:t> 867.894736842</a:t>
                </a:r>
                <a:endParaRPr lang="hr-HR" dirty="0" smtClean="0"/>
              </a:p>
              <a:p>
                <a:pPr>
                  <a:buNone/>
                </a:pPr>
                <a:endParaRPr lang="hr-HR" dirty="0" smtClean="0"/>
              </a:p>
              <a:p>
                <a:pPr>
                  <a:buNone/>
                </a:pPr>
                <a:r>
                  <a:rPr lang="hr-HR" dirty="0" smtClean="0"/>
                  <a:t>Visina škole iznosi oko 868 cm.</a:t>
                </a:r>
                <a:endParaRPr lang="hr-H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" t="-14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Pokušajmo opet</a:t>
            </a:r>
            <a:endParaRPr lang="hr-HR" dirty="0"/>
          </a:p>
        </p:txBody>
      </p:sp>
      <p:pic>
        <p:nvPicPr>
          <p:cNvPr id="1028" name="Picture 4" descr="D:\User\Desktop\imgre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3284984"/>
            <a:ext cx="2740189" cy="3317778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4211960" y="6309320"/>
            <a:ext cx="93610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" name="Content Placeholder 8"/>
          <p:cNvGrpSpPr>
            <a:grpSpLocks noGrp="1"/>
          </p:cNvGrpSpPr>
          <p:nvPr/>
        </p:nvGrpSpPr>
        <p:grpSpPr>
          <a:xfrm>
            <a:off x="6012160" y="4754921"/>
            <a:ext cx="936104" cy="1632670"/>
            <a:chOff x="6228184" y="4005064"/>
            <a:chExt cx="1080120" cy="230425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" name="Smiley Face 9"/>
            <p:cNvSpPr/>
            <p:nvPr/>
          </p:nvSpPr>
          <p:spPr>
            <a:xfrm>
              <a:off x="6516216" y="4005064"/>
              <a:ext cx="792088" cy="79208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732240" y="4797152"/>
              <a:ext cx="432048" cy="86409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6228184" y="4725144"/>
              <a:ext cx="504056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Diagonal Stripe 12"/>
            <p:cNvSpPr/>
            <p:nvPr/>
          </p:nvSpPr>
          <p:spPr>
            <a:xfrm>
              <a:off x="6732240" y="5661248"/>
              <a:ext cx="72008" cy="648072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092280" y="5661248"/>
              <a:ext cx="0" cy="64807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Triangle 2"/>
          <p:cNvSpPr/>
          <p:nvPr/>
        </p:nvSpPr>
        <p:spPr>
          <a:xfrm>
            <a:off x="1763688" y="3356992"/>
            <a:ext cx="3024336" cy="307283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ight Triangle 14"/>
          <p:cNvSpPr/>
          <p:nvPr/>
        </p:nvSpPr>
        <p:spPr>
          <a:xfrm flipH="1">
            <a:off x="4662758" y="4746775"/>
            <a:ext cx="1656486" cy="1683047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8823" y="176287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 smtClean="0"/>
              <a:t>Dobili smo dva slična trokuta</a:t>
            </a:r>
            <a:endParaRPr lang="hr-HR" sz="3200" dirty="0"/>
          </a:p>
        </p:txBody>
      </p:sp>
      <p:sp>
        <p:nvSpPr>
          <p:cNvPr id="4" name="Rectangle 3"/>
          <p:cNvSpPr/>
          <p:nvPr/>
        </p:nvSpPr>
        <p:spPr>
          <a:xfrm>
            <a:off x="4350230" y="263685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Znamo da je</a:t>
            </a:r>
            <a:r>
              <a:rPr lang="hr-H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udaljenost </a:t>
            </a:r>
            <a:r>
              <a:rPr lang="hr-HR" dirty="0"/>
              <a:t>od mene do zrcala 2 </a:t>
            </a:r>
            <a:r>
              <a:rPr lang="hr-HR" dirty="0" smtClean="0"/>
              <a:t>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visina </a:t>
            </a:r>
            <a:r>
              <a:rPr lang="hr-HR" dirty="0"/>
              <a:t>od tla do mojih očiju 1.7 </a:t>
            </a:r>
            <a:r>
              <a:rPr lang="hr-HR" dirty="0" smtClean="0"/>
              <a:t>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udaljenost </a:t>
            </a:r>
            <a:r>
              <a:rPr lang="hr-HR" dirty="0"/>
              <a:t>od zrcala do stabla 4 m                        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850617" y="416200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FF0000"/>
                </a:solidFill>
              </a:rPr>
              <a:t>Nepoznata nam </a:t>
            </a:r>
            <a:r>
              <a:rPr lang="hr-HR" sz="1600" dirty="0" smtClean="0">
                <a:solidFill>
                  <a:srgbClr val="FF0000"/>
                </a:solidFill>
              </a:rPr>
              <a:t>je</a:t>
            </a:r>
          </a:p>
          <a:p>
            <a:r>
              <a:rPr lang="hr-HR" sz="1600" dirty="0" smtClean="0">
                <a:solidFill>
                  <a:srgbClr val="FF0000"/>
                </a:solidFill>
              </a:rPr>
              <a:t> </a:t>
            </a:r>
            <a:r>
              <a:rPr lang="hr-HR" sz="1600" dirty="0">
                <a:solidFill>
                  <a:srgbClr val="FF0000"/>
                </a:solidFill>
              </a:rPr>
              <a:t>visina stabla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266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Georgia</vt:lpstr>
      <vt:lpstr>Trebuchet MS</vt:lpstr>
      <vt:lpstr>Wingdings 2</vt:lpstr>
      <vt:lpstr>Urban</vt:lpstr>
      <vt:lpstr>Matematika na školskom igralištu</vt:lpstr>
      <vt:lpstr>Poučak o sličnosti trokuta</vt:lpstr>
      <vt:lpstr>Zadatak</vt:lpstr>
      <vt:lpstr>Zakon odbijanja svjetlosti</vt:lpstr>
      <vt:lpstr>PowerPoint Presentation</vt:lpstr>
      <vt:lpstr>Sad imamo dva slična trokuta</vt:lpstr>
      <vt:lpstr>Mjerenje</vt:lpstr>
      <vt:lpstr>Jednadžba</vt:lpstr>
      <vt:lpstr>Pokušajmo opet</vt:lpstr>
      <vt:lpstr>Izračunavanje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Sličnost trokuta</dc:title>
  <dc:creator>User</dc:creator>
  <cp:lastModifiedBy>marija podrug</cp:lastModifiedBy>
  <cp:revision>22</cp:revision>
  <dcterms:created xsi:type="dcterms:W3CDTF">2016-01-22T12:43:57Z</dcterms:created>
  <dcterms:modified xsi:type="dcterms:W3CDTF">2016-02-07T14:45:34Z</dcterms:modified>
</cp:coreProperties>
</file>