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sr-Latn-C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0" d="100"/>
          <a:sy n="70" d="100"/>
        </p:scale>
        <p:origin x="1070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3102F-9C15-4303-BCB7-26C341748183}" type="datetimeFigureOut">
              <a:rPr lang="hr-HR"/>
              <a:pPr>
                <a:defRPr/>
              </a:pPr>
              <a:t>7.2.2016.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42502-710D-43BD-8173-B279C00EAD9A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80508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BEA0D-7B4E-4B29-8710-224EA0D439CC}" type="datetimeFigureOut">
              <a:rPr lang="hr-HR"/>
              <a:pPr>
                <a:defRPr/>
              </a:pPr>
              <a:t>7.2.2016.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D11B4-BD3F-4AA4-9932-CC916AE27AA0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488913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FB2AB-8ADE-4F1F-8C8A-671AC5FA6874}" type="datetimeFigureOut">
              <a:rPr lang="hr-HR"/>
              <a:pPr>
                <a:defRPr/>
              </a:pPr>
              <a:t>7.2.2016.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B022B-4D48-4BBD-A53D-BFC71C14972B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355225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67C61-C7BC-44D2-81C1-E403EE8F49AF}" type="datetimeFigureOut">
              <a:rPr lang="hr-HR"/>
              <a:pPr>
                <a:defRPr/>
              </a:pPr>
              <a:t>7.2.2016.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2861C-71F1-4863-B38F-4FA7633D55DC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506759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9226A-DA44-4FA2-A0AE-0291C6C5DB79}" type="datetimeFigureOut">
              <a:rPr lang="hr-HR"/>
              <a:pPr>
                <a:defRPr/>
              </a:pPr>
              <a:t>7.2.2016.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7F127-C426-418B-9640-8FE1D6D03AD0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657751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0DBC5-8160-44B4-AD8D-2E3B1105F2C0}" type="datetimeFigureOut">
              <a:rPr lang="hr-HR"/>
              <a:pPr>
                <a:defRPr/>
              </a:pPr>
              <a:t>7.2.2016.</a:t>
            </a:fld>
            <a:endParaRPr lang="hr-H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8C603-9F34-47ED-9F73-D52E3684718C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593720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46ED0-0A1F-4145-8110-BE7B70A3B040}" type="datetimeFigureOut">
              <a:rPr lang="hr-HR"/>
              <a:pPr>
                <a:defRPr/>
              </a:pPr>
              <a:t>7.2.2016.</a:t>
            </a:fld>
            <a:endParaRPr lang="hr-H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1E72B-A600-48F3-97FC-ADB40CB24F47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9889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195AC-3AC9-4F5C-811B-7B90D3B064F9}" type="datetimeFigureOut">
              <a:rPr lang="hr-HR"/>
              <a:pPr>
                <a:defRPr/>
              </a:pPr>
              <a:t>7.2.2016.</a:t>
            </a:fld>
            <a:endParaRPr lang="hr-H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1CE3D-0BC4-41E3-A245-B0B02C8109D8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717232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9D050-FA1E-46A8-8618-AD8546B9D324}" type="datetimeFigureOut">
              <a:rPr lang="hr-HR"/>
              <a:pPr>
                <a:defRPr/>
              </a:pPr>
              <a:t>7.2.2016.</a:t>
            </a:fld>
            <a:endParaRPr lang="hr-H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C3D6B-2E32-4CC5-8EC7-742A095E2FF9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508983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E36F9-E2F9-4A7A-8040-67EB45CEB9F8}" type="datetimeFigureOut">
              <a:rPr lang="hr-HR"/>
              <a:pPr>
                <a:defRPr/>
              </a:pPr>
              <a:t>7.2.2016.</a:t>
            </a:fld>
            <a:endParaRPr lang="hr-H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C8FF9-68C0-4FA1-9AEC-45DA1FC9107F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268373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B5A36-44A2-4C56-AA82-2403B2798BF3}" type="datetimeFigureOut">
              <a:rPr lang="hr-HR"/>
              <a:pPr>
                <a:defRPr/>
              </a:pPr>
              <a:t>7.2.2016.</a:t>
            </a:fld>
            <a:endParaRPr lang="hr-H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0B0C1-993C-4408-B2B1-A6D19CEBF0E6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869317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BC41C22-F0C6-4FA9-8057-24B39852DF1B}" type="datetimeFigureOut">
              <a:rPr lang="hr-HR"/>
              <a:pPr>
                <a:defRPr/>
              </a:pPr>
              <a:t>7.2.2016.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B115601-0512-42AB-B557-DF90EB28E51C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2.png"/><Relationship Id="rId7" Type="http://schemas.openxmlformats.org/officeDocument/2006/relationships/image" Target="../media/image1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7.png"/><Relationship Id="rId10" Type="http://schemas.openxmlformats.org/officeDocument/2006/relationships/image" Target="../media/image18.png"/><Relationship Id="rId4" Type="http://schemas.openxmlformats.org/officeDocument/2006/relationships/image" Target="../media/image13.png"/><Relationship Id="rId9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18" Type="http://schemas.openxmlformats.org/officeDocument/2006/relationships/image" Target="../media/image33.png"/><Relationship Id="rId3" Type="http://schemas.openxmlformats.org/officeDocument/2006/relationships/image" Target="../media/image11.png"/><Relationship Id="rId21" Type="http://schemas.openxmlformats.org/officeDocument/2006/relationships/image" Target="../media/image36.png"/><Relationship Id="rId7" Type="http://schemas.openxmlformats.org/officeDocument/2006/relationships/image" Target="../media/image15.png"/><Relationship Id="rId12" Type="http://schemas.openxmlformats.org/officeDocument/2006/relationships/image" Target="../media/image27.png"/><Relationship Id="rId17" Type="http://schemas.openxmlformats.org/officeDocument/2006/relationships/image" Target="../media/image32.png"/><Relationship Id="rId2" Type="http://schemas.openxmlformats.org/officeDocument/2006/relationships/image" Target="../media/image19.png"/><Relationship Id="rId16" Type="http://schemas.openxmlformats.org/officeDocument/2006/relationships/image" Target="../media/image31.png"/><Relationship Id="rId20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11" Type="http://schemas.openxmlformats.org/officeDocument/2006/relationships/image" Target="../media/image26.png"/><Relationship Id="rId5" Type="http://schemas.openxmlformats.org/officeDocument/2006/relationships/image" Target="../media/image21.png"/><Relationship Id="rId15" Type="http://schemas.openxmlformats.org/officeDocument/2006/relationships/image" Target="../media/image30.png"/><Relationship Id="rId10" Type="http://schemas.openxmlformats.org/officeDocument/2006/relationships/image" Target="../media/image25.png"/><Relationship Id="rId19" Type="http://schemas.openxmlformats.org/officeDocument/2006/relationships/image" Target="../media/image34.png"/><Relationship Id="rId4" Type="http://schemas.openxmlformats.org/officeDocument/2006/relationships/image" Target="../media/image20.png"/><Relationship Id="rId9" Type="http://schemas.openxmlformats.org/officeDocument/2006/relationships/image" Target="../media/image24.png"/><Relationship Id="rId14" Type="http://schemas.openxmlformats.org/officeDocument/2006/relationships/image" Target="../media/image29.png"/><Relationship Id="rId22" Type="http://schemas.openxmlformats.org/officeDocument/2006/relationships/image" Target="../media/image3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1725" y="857250"/>
            <a:ext cx="6858000" cy="17907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b="1" u="sng" dirty="0" smtClean="0">
                <a:solidFill>
                  <a:srgbClr val="FF0000"/>
                </a:solidFill>
              </a:rPr>
              <a:t>Matematika </a:t>
            </a:r>
            <a:r>
              <a:rPr lang="hr-HR" b="1" u="sng" dirty="0" smtClean="0">
                <a:solidFill>
                  <a:srgbClr val="92D050"/>
                </a:solidFill>
              </a:rPr>
              <a:t>na </a:t>
            </a:r>
            <a:r>
              <a:rPr lang="hr-HR" b="1" u="sng" dirty="0" smtClean="0">
                <a:solidFill>
                  <a:srgbClr val="00B0F0"/>
                </a:solidFill>
              </a:rPr>
              <a:t>školskom </a:t>
            </a:r>
            <a:r>
              <a:rPr lang="hr-HR" b="1" u="sng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igralištu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altLang="sr-Latn-RS" smtClean="0">
                <a:solidFill>
                  <a:srgbClr val="0070C0"/>
                </a:solidFill>
              </a:rPr>
              <a:t>Primjena sličnosti trokuta</a:t>
            </a:r>
          </a:p>
          <a:p>
            <a:r>
              <a:rPr lang="hr-HR" altLang="sr-Latn-RS" smtClean="0">
                <a:solidFill>
                  <a:srgbClr val="0070C0"/>
                </a:solidFill>
              </a:rPr>
              <a:t>Izradio Ante Lončar 7.e</a:t>
            </a:r>
          </a:p>
        </p:txBody>
      </p:sp>
      <p:pic>
        <p:nvPicPr>
          <p:cNvPr id="2052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073274">
            <a:off x="280988" y="1336675"/>
            <a:ext cx="1177925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70749">
            <a:off x="7753350" y="1579563"/>
            <a:ext cx="128905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236430">
            <a:off x="1054100" y="3890963"/>
            <a:ext cx="1436688" cy="130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3343">
            <a:off x="6877050" y="4164013"/>
            <a:ext cx="1171575" cy="127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www.formfonts.com/files/1/5237/generic-classic-style-globe-pole-lights_FF_Model_ID5237_1_ClassicStreetLight1Ligh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r="24438"/>
          <a:stretch>
            <a:fillRect/>
          </a:stretch>
        </p:blipFill>
        <p:spPr bwMode="auto">
          <a:xfrm>
            <a:off x="7004050" y="3654425"/>
            <a:ext cx="213995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1"/>
          <p:cNvSpPr>
            <a:spLocks noGrp="1"/>
          </p:cNvSpPr>
          <p:nvPr>
            <p:ph type="title"/>
          </p:nvPr>
        </p:nvSpPr>
        <p:spPr>
          <a:xfrm>
            <a:off x="0" y="857250"/>
            <a:ext cx="7886700" cy="993775"/>
          </a:xfrm>
        </p:spPr>
        <p:txBody>
          <a:bodyPr/>
          <a:lstStyle/>
          <a:p>
            <a:r>
              <a:rPr lang="hr-HR" altLang="sr-Latn-RS" smtClean="0">
                <a:solidFill>
                  <a:srgbClr val="FF0000"/>
                </a:solidFill>
              </a:rPr>
              <a:t>  1.Postupak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0" y="1660525"/>
            <a:ext cx="7886700" cy="4340225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dirty="0" smtClean="0"/>
              <a:t>Imao sam zadatak izmjeriti visinu rasvjetnog stupa primjenom sličnosti trokuta</a:t>
            </a:r>
          </a:p>
          <a:p>
            <a:pPr fontAlgn="auto">
              <a:spcAft>
                <a:spcPts val="0"/>
              </a:spcAft>
              <a:defRPr/>
            </a:pPr>
            <a:r>
              <a:rPr lang="hr-HR" dirty="0" smtClean="0"/>
              <a:t>Da bih pomoću sličnosti trokuta odredio visinu stupa trebao mi je metar i zrcalo.</a:t>
            </a:r>
          </a:p>
          <a:p>
            <a:pPr fontAlgn="auto">
              <a:spcAft>
                <a:spcPts val="0"/>
              </a:spcAft>
              <a:defRPr/>
            </a:pPr>
            <a:r>
              <a:rPr lang="hr-HR" dirty="0" smtClean="0"/>
              <a:t>Postavio sam zrcalo na tlo i stajao uspravno i gledao kada ću uočiti vrh rasvjetnog stupa</a:t>
            </a:r>
          </a:p>
          <a:p>
            <a:pPr fontAlgn="auto">
              <a:spcAft>
                <a:spcPts val="0"/>
              </a:spcAft>
              <a:defRPr/>
            </a:pPr>
            <a:r>
              <a:rPr lang="hr-HR" dirty="0" smtClean="0"/>
              <a:t>Zatim sam izmjerio udaljenost između stupa i zrcala ,pa između zrcala i mene i moju visinu do očiju</a:t>
            </a:r>
          </a:p>
          <a:p>
            <a:pPr fontAlgn="auto">
              <a:spcAft>
                <a:spcPts val="0"/>
              </a:spcAft>
              <a:defRPr/>
            </a:pPr>
            <a:r>
              <a:rPr lang="hr-HR" dirty="0" smtClean="0"/>
              <a:t>Imao sam sve potrebne podatke da krenem na računanje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0" y="857250"/>
            <a:ext cx="7886700" cy="993775"/>
          </a:xfrm>
        </p:spPr>
        <p:txBody>
          <a:bodyPr/>
          <a:lstStyle/>
          <a:p>
            <a:r>
              <a:rPr lang="hr-HR" altLang="sr-Latn-RS" smtClean="0">
                <a:solidFill>
                  <a:srgbClr val="92D050"/>
                </a:solidFill>
              </a:rPr>
              <a:t>2. Dokazivanje sličnosti trokuta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27263"/>
            <a:ext cx="8515350" cy="3773487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dirty="0" smtClean="0"/>
              <a:t>     </a:t>
            </a:r>
          </a:p>
          <a:p>
            <a:pPr fontAlgn="auto">
              <a:spcAft>
                <a:spcPts val="0"/>
              </a:spcAft>
              <a:defRPr/>
            </a:pPr>
            <a:endParaRPr lang="hr-HR" dirty="0" smtClean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dirty="0" smtClean="0"/>
              <a:t>                                                                               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4" name="Right Triangle 3"/>
          <p:cNvSpPr/>
          <p:nvPr/>
        </p:nvSpPr>
        <p:spPr>
          <a:xfrm>
            <a:off x="523875" y="2476500"/>
            <a:ext cx="3151188" cy="3013075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5" name="Oval 4"/>
          <p:cNvSpPr/>
          <p:nvPr/>
        </p:nvSpPr>
        <p:spPr>
          <a:xfrm>
            <a:off x="3675063" y="5435600"/>
            <a:ext cx="608012" cy="155575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6" name="Right Triangle 5"/>
          <p:cNvSpPr/>
          <p:nvPr/>
        </p:nvSpPr>
        <p:spPr>
          <a:xfrm rot="16200000">
            <a:off x="4849019" y="3336131"/>
            <a:ext cx="1581150" cy="271303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4103" name="TextBox 6"/>
          <p:cNvSpPr txBox="1">
            <a:spLocks noChangeArrowheads="1"/>
          </p:cNvSpPr>
          <p:nvPr/>
        </p:nvSpPr>
        <p:spPr bwMode="auto">
          <a:xfrm>
            <a:off x="396875" y="2236788"/>
            <a:ext cx="3429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r-HR" altLang="sr-Latn-RS" sz="1800"/>
              <a:t>A</a:t>
            </a:r>
          </a:p>
        </p:txBody>
      </p:sp>
      <p:sp>
        <p:nvSpPr>
          <p:cNvPr id="4104" name="TextBox 8"/>
          <p:cNvSpPr txBox="1">
            <a:spLocks noChangeArrowheads="1"/>
          </p:cNvSpPr>
          <p:nvPr/>
        </p:nvSpPr>
        <p:spPr bwMode="auto">
          <a:xfrm>
            <a:off x="6888163" y="3624263"/>
            <a:ext cx="3429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r-HR" altLang="sr-Latn-RS" sz="1800"/>
              <a:t>D</a:t>
            </a:r>
          </a:p>
        </p:txBody>
      </p:sp>
      <p:sp>
        <p:nvSpPr>
          <p:cNvPr id="4105" name="TextBox 9"/>
          <p:cNvSpPr txBox="1">
            <a:spLocks noChangeArrowheads="1"/>
          </p:cNvSpPr>
          <p:nvPr/>
        </p:nvSpPr>
        <p:spPr bwMode="auto">
          <a:xfrm>
            <a:off x="3867150" y="5591175"/>
            <a:ext cx="390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r-HR" altLang="sr-Latn-RS" sz="1800"/>
              <a:t> Z</a:t>
            </a:r>
          </a:p>
        </p:txBody>
      </p:sp>
      <p:pic>
        <p:nvPicPr>
          <p:cNvPr id="4106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75" y="5483225"/>
            <a:ext cx="393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7" name="TextBox 13"/>
          <p:cNvSpPr txBox="1">
            <a:spLocks noChangeArrowheads="1"/>
          </p:cNvSpPr>
          <p:nvPr/>
        </p:nvSpPr>
        <p:spPr bwMode="auto">
          <a:xfrm>
            <a:off x="6827838" y="5467350"/>
            <a:ext cx="457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r-HR" altLang="sr-Latn-RS" sz="1800"/>
              <a:t>   C</a:t>
            </a:r>
          </a:p>
        </p:txBody>
      </p:sp>
      <p:sp>
        <p:nvSpPr>
          <p:cNvPr id="24" name="Arc 23"/>
          <p:cNvSpPr/>
          <p:nvPr/>
        </p:nvSpPr>
        <p:spPr>
          <a:xfrm rot="10605630">
            <a:off x="2781300" y="4833938"/>
            <a:ext cx="461963" cy="663575"/>
          </a:xfrm>
          <a:prstGeom prst="arc">
            <a:avLst>
              <a:gd name="adj1" fmla="val 15989485"/>
              <a:gd name="adj2" fmla="val 5293206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25" name="Arc 24"/>
          <p:cNvSpPr/>
          <p:nvPr/>
        </p:nvSpPr>
        <p:spPr>
          <a:xfrm>
            <a:off x="4848225" y="5094288"/>
            <a:ext cx="165100" cy="388937"/>
          </a:xfrm>
          <a:prstGeom prst="arc">
            <a:avLst>
              <a:gd name="adj1" fmla="val 16200000"/>
              <a:gd name="adj2" fmla="val 537929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5586413" y="1874838"/>
            <a:ext cx="32877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r-HR" altLang="sr-Latn-RS" sz="1800"/>
              <a:t>Prema K-K poučku o sličnosti trokuta vrijedi:</a:t>
            </a:r>
          </a:p>
        </p:txBody>
      </p:sp>
      <p:sp>
        <p:nvSpPr>
          <p:cNvPr id="32" name="Isosceles Triangle 31"/>
          <p:cNvSpPr/>
          <p:nvPr/>
        </p:nvSpPr>
        <p:spPr>
          <a:xfrm>
            <a:off x="6049963" y="2636838"/>
            <a:ext cx="193675" cy="173037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33" name="Isosceles Triangle 32"/>
          <p:cNvSpPr/>
          <p:nvPr/>
        </p:nvSpPr>
        <p:spPr>
          <a:xfrm>
            <a:off x="6948488" y="2644775"/>
            <a:ext cx="177800" cy="173038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cxnSp>
        <p:nvCxnSpPr>
          <p:cNvPr id="35" name="Straight Connector 34"/>
          <p:cNvCxnSpPr>
            <a:stCxn id="4" idx="4"/>
            <a:endCxn id="4" idx="4"/>
          </p:cNvCxnSpPr>
          <p:nvPr/>
        </p:nvCxnSpPr>
        <p:spPr>
          <a:xfrm>
            <a:off x="3675063" y="548957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3340100" y="3983038"/>
            <a:ext cx="420688" cy="1044575"/>
          </a:xfrm>
          <a:prstGeom prst="line">
            <a:avLst/>
          </a:prstGeom>
          <a:ln>
            <a:solidFill>
              <a:srgbClr val="92D05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 flipV="1">
            <a:off x="3760788" y="3994150"/>
            <a:ext cx="985837" cy="1093788"/>
          </a:xfrm>
          <a:prstGeom prst="line">
            <a:avLst/>
          </a:prstGeom>
          <a:ln>
            <a:solidFill>
              <a:srgbClr val="92D05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3108325" y="3322638"/>
            <a:ext cx="15176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r-HR" altLang="sr-Latn-RS" sz="1800"/>
              <a:t>Kut upada svjetla              jednak je kutu odraza</a:t>
            </a:r>
          </a:p>
        </p:txBody>
      </p:sp>
      <p:sp>
        <p:nvSpPr>
          <p:cNvPr id="44" name="Rectangle 43"/>
          <p:cNvSpPr/>
          <p:nvPr/>
        </p:nvSpPr>
        <p:spPr>
          <a:xfrm>
            <a:off x="523875" y="5094288"/>
            <a:ext cx="403225" cy="3952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pic>
        <p:nvPicPr>
          <p:cNvPr id="46" name="Picture 4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188" y="5087938"/>
            <a:ext cx="415925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6181725" y="2573338"/>
            <a:ext cx="1562100" cy="428625"/>
            <a:chOff x="8242273" y="2289332"/>
            <a:chExt cx="2083000" cy="569541"/>
          </a:xfrm>
        </p:grpSpPr>
        <p:sp>
          <p:nvSpPr>
            <p:cNvPr id="4125" name="TextBox 46"/>
            <p:cNvSpPr txBox="1">
              <a:spLocks noChangeArrowheads="1"/>
            </p:cNvSpPr>
            <p:nvPr/>
          </p:nvSpPr>
          <p:spPr bwMode="auto">
            <a:xfrm>
              <a:off x="8242273" y="2289332"/>
              <a:ext cx="941832" cy="491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hr-HR" altLang="sr-Latn-RS" sz="1800"/>
                <a:t>ABZ   </a:t>
              </a:r>
            </a:p>
          </p:txBody>
        </p:sp>
        <p:sp>
          <p:nvSpPr>
            <p:cNvPr id="4126" name="TextBox 47"/>
            <p:cNvSpPr txBox="1">
              <a:spLocks noChangeArrowheads="1"/>
            </p:cNvSpPr>
            <p:nvPr/>
          </p:nvSpPr>
          <p:spPr bwMode="auto">
            <a:xfrm>
              <a:off x="9383441" y="2289332"/>
              <a:ext cx="941832" cy="491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hr-HR" altLang="sr-Latn-RS" sz="1800"/>
                <a:t> ZCD</a:t>
              </a:r>
            </a:p>
          </p:txBody>
        </p:sp>
        <p:sp>
          <p:nvSpPr>
            <p:cNvPr id="4127" name="TextBox 48"/>
            <p:cNvSpPr txBox="1">
              <a:spLocks noChangeArrowheads="1"/>
            </p:cNvSpPr>
            <p:nvPr/>
          </p:nvSpPr>
          <p:spPr bwMode="auto">
            <a:xfrm>
              <a:off x="8983049" y="2367049"/>
              <a:ext cx="271271" cy="491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hr-HR" altLang="sr-Latn-RS" sz="1800"/>
                <a:t>͠</a:t>
              </a:r>
            </a:p>
          </p:txBody>
        </p:sp>
      </p:grpSp>
      <p:sp>
        <p:nvSpPr>
          <p:cNvPr id="51" name="TextBox 5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044356" y="3093777"/>
            <a:ext cx="470994" cy="355771"/>
          </a:xfrm>
          <a:prstGeom prst="rect">
            <a:avLst/>
          </a:prstGeom>
          <a:blipFill rotWithShape="0">
            <a:blip r:embed="rId4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hr-HR">
                <a:noFill/>
              </a:rPr>
              <a:t> </a:t>
            </a:r>
          </a:p>
        </p:txBody>
      </p:sp>
      <p:sp>
        <p:nvSpPr>
          <p:cNvPr id="52" name="TextBox 5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044356" y="3634835"/>
            <a:ext cx="690334" cy="412277"/>
          </a:xfrm>
          <a:prstGeom prst="rect">
            <a:avLst/>
          </a:prstGeom>
          <a:blipFill rotWithShape="0">
            <a:blip r:embed="rId5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hr-HR">
                <a:noFill/>
              </a:rPr>
              <a:t> </a:t>
            </a:r>
          </a:p>
        </p:txBody>
      </p:sp>
      <p:sp>
        <p:nvSpPr>
          <p:cNvPr id="53" name="TextBox 5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033125" y="4166881"/>
            <a:ext cx="654266" cy="390299"/>
          </a:xfrm>
          <a:prstGeom prst="rect">
            <a:avLst/>
          </a:prstGeom>
          <a:blipFill rotWithShape="0">
            <a:blip r:embed="rId6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hr-HR">
                <a:noFill/>
              </a:rPr>
              <a:t> </a:t>
            </a:r>
          </a:p>
        </p:txBody>
      </p:sp>
      <p:sp>
        <p:nvSpPr>
          <p:cNvPr id="4123" name="TextBox 53"/>
          <p:cNvSpPr txBox="1">
            <a:spLocks noChangeArrowheads="1"/>
          </p:cNvSpPr>
          <p:nvPr/>
        </p:nvSpPr>
        <p:spPr bwMode="auto">
          <a:xfrm>
            <a:off x="2055813" y="5489575"/>
            <a:ext cx="292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r-HR" altLang="sr-Latn-RS" sz="1800"/>
              <a:t>a</a:t>
            </a:r>
          </a:p>
        </p:txBody>
      </p:sp>
      <p:sp>
        <p:nvSpPr>
          <p:cNvPr id="4124" name="TextBox 54"/>
          <p:cNvSpPr txBox="1">
            <a:spLocks noChangeArrowheads="1"/>
          </p:cNvSpPr>
          <p:nvPr/>
        </p:nvSpPr>
        <p:spPr bwMode="auto">
          <a:xfrm>
            <a:off x="5640388" y="5438775"/>
            <a:ext cx="292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r-HR" altLang="sr-Latn-RS" sz="1800"/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2" grpId="0" animBg="1"/>
      <p:bldP spid="33" grpId="0" animBg="1"/>
      <p:bldP spid="41" grpId="0"/>
      <p:bldP spid="4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0" y="871538"/>
            <a:ext cx="7886700" cy="993775"/>
          </a:xfrm>
        </p:spPr>
        <p:txBody>
          <a:bodyPr/>
          <a:lstStyle/>
          <a:p>
            <a:r>
              <a:rPr lang="hr-HR" altLang="sr-Latn-RS" smtClean="0">
                <a:solidFill>
                  <a:srgbClr val="00B0F0"/>
                </a:solidFill>
              </a:rPr>
              <a:t>3. Računanje</a:t>
            </a:r>
          </a:p>
        </p:txBody>
      </p:sp>
      <p:pic>
        <p:nvPicPr>
          <p:cNvPr id="5123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43350" y="5408613"/>
            <a:ext cx="617538" cy="163512"/>
          </a:xfrm>
        </p:spPr>
      </p:pic>
      <p:pic>
        <p:nvPicPr>
          <p:cNvPr id="5124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575" y="2574925"/>
            <a:ext cx="3406775" cy="290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0888" y="3894138"/>
            <a:ext cx="2733675" cy="159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TextBox 7"/>
          <p:cNvSpPr txBox="1">
            <a:spLocks noChangeArrowheads="1"/>
          </p:cNvSpPr>
          <p:nvPr/>
        </p:nvSpPr>
        <p:spPr bwMode="auto">
          <a:xfrm>
            <a:off x="446088" y="2360613"/>
            <a:ext cx="5365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r-HR" altLang="sr-Latn-RS" sz="1800"/>
              <a:t>A</a:t>
            </a:r>
          </a:p>
        </p:txBody>
      </p:sp>
      <p:sp>
        <p:nvSpPr>
          <p:cNvPr id="5127" name="TextBox 12"/>
          <p:cNvSpPr txBox="1">
            <a:spLocks noChangeArrowheads="1"/>
          </p:cNvSpPr>
          <p:nvPr/>
        </p:nvSpPr>
        <p:spPr bwMode="auto">
          <a:xfrm>
            <a:off x="446088" y="5489575"/>
            <a:ext cx="314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r-HR" altLang="sr-Latn-RS" sz="1800"/>
              <a:t>B</a:t>
            </a:r>
          </a:p>
        </p:txBody>
      </p:sp>
      <p:sp>
        <p:nvSpPr>
          <p:cNvPr id="5128" name="TextBox 13"/>
          <p:cNvSpPr txBox="1">
            <a:spLocks noChangeArrowheads="1"/>
          </p:cNvSpPr>
          <p:nvPr/>
        </p:nvSpPr>
        <p:spPr bwMode="auto">
          <a:xfrm>
            <a:off x="4171950" y="5630863"/>
            <a:ext cx="3889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r-HR" altLang="sr-Latn-RS" sz="1800"/>
              <a:t>Z</a:t>
            </a:r>
          </a:p>
        </p:txBody>
      </p:sp>
      <p:sp>
        <p:nvSpPr>
          <p:cNvPr id="5129" name="TextBox 14"/>
          <p:cNvSpPr txBox="1">
            <a:spLocks noChangeArrowheads="1"/>
          </p:cNvSpPr>
          <p:nvPr/>
        </p:nvSpPr>
        <p:spPr bwMode="auto">
          <a:xfrm>
            <a:off x="7191375" y="3643313"/>
            <a:ext cx="4206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r-HR" altLang="sr-Latn-RS" sz="1800"/>
              <a:t>D</a:t>
            </a:r>
          </a:p>
        </p:txBody>
      </p:sp>
      <p:sp>
        <p:nvSpPr>
          <p:cNvPr id="5130" name="TextBox 15"/>
          <p:cNvSpPr txBox="1">
            <a:spLocks noChangeArrowheads="1"/>
          </p:cNvSpPr>
          <p:nvPr/>
        </p:nvSpPr>
        <p:spPr bwMode="auto">
          <a:xfrm>
            <a:off x="7140575" y="5489575"/>
            <a:ext cx="419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r-HR" altLang="sr-Latn-RS" sz="1800"/>
              <a:t>C</a:t>
            </a:r>
          </a:p>
        </p:txBody>
      </p:sp>
      <p:pic>
        <p:nvPicPr>
          <p:cNvPr id="5131" name="Pictur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575" y="5087938"/>
            <a:ext cx="415925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2" name="Picture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8638" y="5087938"/>
            <a:ext cx="415925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3" name="Picture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0050" y="4799013"/>
            <a:ext cx="277813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4" name="Picture 2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3825" y="5097463"/>
            <a:ext cx="82550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5" name="TextBox 21"/>
          <p:cNvSpPr txBox="1">
            <a:spLocks noChangeArrowheads="1"/>
          </p:cNvSpPr>
          <p:nvPr/>
        </p:nvSpPr>
        <p:spPr bwMode="auto">
          <a:xfrm>
            <a:off x="149225" y="4037013"/>
            <a:ext cx="2968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r-HR" altLang="sr-Latn-RS" sz="1800"/>
              <a:t>X</a:t>
            </a:r>
          </a:p>
        </p:txBody>
      </p:sp>
      <p:sp>
        <p:nvSpPr>
          <p:cNvPr id="5136" name="TextBox 22"/>
          <p:cNvSpPr txBox="1">
            <a:spLocks noChangeArrowheads="1"/>
          </p:cNvSpPr>
          <p:nvPr/>
        </p:nvSpPr>
        <p:spPr bwMode="auto">
          <a:xfrm>
            <a:off x="7480300" y="4522788"/>
            <a:ext cx="5397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r-HR" altLang="sr-Latn-RS" sz="1800"/>
              <a:t>1.7 m </a:t>
            </a:r>
          </a:p>
        </p:txBody>
      </p:sp>
      <p:sp>
        <p:nvSpPr>
          <p:cNvPr id="5137" name="TextBox 23"/>
          <p:cNvSpPr txBox="1">
            <a:spLocks noChangeArrowheads="1"/>
          </p:cNvSpPr>
          <p:nvPr/>
        </p:nvSpPr>
        <p:spPr bwMode="auto">
          <a:xfrm>
            <a:off x="5832475" y="5572125"/>
            <a:ext cx="9953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r-HR" altLang="sr-Latn-RS" sz="1800"/>
              <a:t>0.65 m</a:t>
            </a:r>
          </a:p>
        </p:txBody>
      </p:sp>
      <p:sp>
        <p:nvSpPr>
          <p:cNvPr id="5138" name="TextBox 24"/>
          <p:cNvSpPr txBox="1">
            <a:spLocks noChangeArrowheads="1"/>
          </p:cNvSpPr>
          <p:nvPr/>
        </p:nvSpPr>
        <p:spPr bwMode="auto">
          <a:xfrm>
            <a:off x="1836738" y="5495925"/>
            <a:ext cx="6286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r-HR" altLang="sr-Latn-RS" sz="1800"/>
              <a:t>1.93 m </a:t>
            </a:r>
          </a:p>
        </p:txBody>
      </p:sp>
      <p:sp>
        <p:nvSpPr>
          <p:cNvPr id="5139" name="TextBox 46"/>
          <p:cNvSpPr txBox="1">
            <a:spLocks noChangeArrowheads="1"/>
          </p:cNvSpPr>
          <p:nvPr/>
        </p:nvSpPr>
        <p:spPr bwMode="auto">
          <a:xfrm>
            <a:off x="4579938" y="2601913"/>
            <a:ext cx="14255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r-HR" altLang="sr-Latn-RS" sz="1800"/>
              <a:t>Visina stupa je približno 5.05 m</a:t>
            </a:r>
          </a:p>
        </p:txBody>
      </p:sp>
      <p:sp>
        <p:nvSpPr>
          <p:cNvPr id="50" name="TextBox 4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789512" y="2593674"/>
            <a:ext cx="1309685" cy="207749"/>
          </a:xfrm>
          <a:prstGeom prst="rect">
            <a:avLst/>
          </a:prstGeom>
          <a:blipFill rotWithShape="0">
            <a:blip r:embed="rId8" cstate="print"/>
            <a:stretch>
              <a:fillRect l="-2439" r="-3136" b="-8889"/>
            </a:stretch>
          </a:blipFill>
        </p:spPr>
        <p:txBody>
          <a:bodyPr/>
          <a:lstStyle/>
          <a:p>
            <a:pPr>
              <a:defRPr/>
            </a:pPr>
            <a:r>
              <a:rPr lang="hr-HR">
                <a:noFill/>
              </a:rPr>
              <a:t> </a:t>
            </a:r>
          </a:p>
        </p:txBody>
      </p:sp>
      <p:sp>
        <p:nvSpPr>
          <p:cNvPr id="51" name="TextBox 5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337214" y="2888836"/>
            <a:ext cx="834171" cy="207749"/>
          </a:xfrm>
          <a:prstGeom prst="rect">
            <a:avLst/>
          </a:prstGeom>
          <a:blipFill rotWithShape="0">
            <a:blip r:embed="rId9" cstate="print"/>
            <a:stretch>
              <a:fillRect l="-2747" r="-3297" b="-6522"/>
            </a:stretch>
          </a:blipFill>
        </p:spPr>
        <p:txBody>
          <a:bodyPr/>
          <a:lstStyle/>
          <a:p>
            <a:pPr>
              <a:defRPr/>
            </a:pPr>
            <a:r>
              <a:rPr lang="hr-HR">
                <a:noFill/>
              </a:rPr>
              <a:t> 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4244975" y="2992438"/>
            <a:ext cx="24923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774326" y="1981500"/>
            <a:ext cx="979974" cy="477439"/>
          </a:xfrm>
          <a:prstGeom prst="rect">
            <a:avLst/>
          </a:prstGeom>
          <a:blipFill rotWithShape="0">
            <a:blip r:embed="rId10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hr-HR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61950" y="741363"/>
            <a:ext cx="7886700" cy="995362"/>
          </a:xfrm>
        </p:spPr>
        <p:txBody>
          <a:bodyPr/>
          <a:lstStyle/>
          <a:p>
            <a:r>
              <a:rPr lang="hr-HR" altLang="sr-Latn-RS" smtClean="0">
                <a:solidFill>
                  <a:srgbClr val="FF0000"/>
                </a:solidFill>
              </a:rPr>
              <a:t>4. Mjerenje visine stabla</a:t>
            </a:r>
          </a:p>
        </p:txBody>
      </p:sp>
      <p:pic>
        <p:nvPicPr>
          <p:cNvPr id="6147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2763" y="2487613"/>
            <a:ext cx="3409950" cy="2908300"/>
          </a:xfrm>
        </p:spPr>
      </p:pic>
      <p:pic>
        <p:nvPicPr>
          <p:cNvPr id="6148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9538" y="5303838"/>
            <a:ext cx="617537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7075" y="3790950"/>
            <a:ext cx="2738438" cy="159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6413" y="4984750"/>
            <a:ext cx="419100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" y="4994275"/>
            <a:ext cx="422275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2113" y="4741863"/>
            <a:ext cx="277812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4994275"/>
            <a:ext cx="82550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38" y="2208213"/>
            <a:ext cx="576262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5" name="Picture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25" y="5386388"/>
            <a:ext cx="3524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6" name="Picture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6288" y="3459163"/>
            <a:ext cx="4635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7" name="Picture 1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9463" y="5335588"/>
            <a:ext cx="457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8" name="Picture 1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4638" y="5521325"/>
            <a:ext cx="4254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9" name="Picture 15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" y="3941763"/>
            <a:ext cx="3333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60" name="TextBox 17"/>
          <p:cNvSpPr txBox="1">
            <a:spLocks noChangeArrowheads="1"/>
          </p:cNvSpPr>
          <p:nvPr/>
        </p:nvSpPr>
        <p:spPr bwMode="auto">
          <a:xfrm>
            <a:off x="1562100" y="5429250"/>
            <a:ext cx="1012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r-HR" altLang="sr-Latn-RS" sz="1800"/>
              <a:t>4.10 m</a:t>
            </a:r>
          </a:p>
        </p:txBody>
      </p:sp>
      <p:sp>
        <p:nvSpPr>
          <p:cNvPr id="6161" name="Rectangle 18"/>
          <p:cNvSpPr>
            <a:spLocks noChangeArrowheads="1"/>
          </p:cNvSpPr>
          <p:nvPr/>
        </p:nvSpPr>
        <p:spPr bwMode="auto">
          <a:xfrm>
            <a:off x="5751513" y="5429250"/>
            <a:ext cx="7127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r-HR" altLang="sr-Latn-RS" sz="1800">
                <a:solidFill>
                  <a:srgbClr val="000000"/>
                </a:solidFill>
              </a:rPr>
              <a:t>1.6 m</a:t>
            </a:r>
          </a:p>
        </p:txBody>
      </p:sp>
      <p:sp>
        <p:nvSpPr>
          <p:cNvPr id="6162" name="TextBox 20"/>
          <p:cNvSpPr txBox="1">
            <a:spLocks noChangeArrowheads="1"/>
          </p:cNvSpPr>
          <p:nvPr/>
        </p:nvSpPr>
        <p:spPr bwMode="auto">
          <a:xfrm>
            <a:off x="339725" y="1912938"/>
            <a:ext cx="8229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r-HR" altLang="sr-Latn-RS" sz="1800"/>
              <a:t>Istom metodom sam izračunao visinu stabla</a:t>
            </a:r>
          </a:p>
        </p:txBody>
      </p:sp>
      <p:sp>
        <p:nvSpPr>
          <p:cNvPr id="6163" name="TextBox 22"/>
          <p:cNvSpPr txBox="1">
            <a:spLocks noChangeArrowheads="1"/>
          </p:cNvSpPr>
          <p:nvPr/>
        </p:nvSpPr>
        <p:spPr bwMode="auto">
          <a:xfrm>
            <a:off x="7358063" y="4443413"/>
            <a:ext cx="6318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r-HR" altLang="sr-Latn-RS" sz="1800"/>
              <a:t>1.73 m</a:t>
            </a:r>
          </a:p>
        </p:txBody>
      </p:sp>
      <p:sp>
        <p:nvSpPr>
          <p:cNvPr id="6164" name="TextBox 1"/>
          <p:cNvSpPr txBox="1">
            <a:spLocks noChangeArrowheads="1"/>
          </p:cNvSpPr>
          <p:nvPr/>
        </p:nvSpPr>
        <p:spPr bwMode="auto">
          <a:xfrm>
            <a:off x="6791325" y="1038225"/>
            <a:ext cx="25685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r-HR" altLang="sr-Latn-RS" sz="1800"/>
              <a:t>Prema K-K poučku o sličnosti trokuta vrijedi        ABZ           ZCD  </a:t>
            </a:r>
          </a:p>
        </p:txBody>
      </p:sp>
      <p:pic>
        <p:nvPicPr>
          <p:cNvPr id="6165" name="Picture 2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5275" y="1660525"/>
            <a:ext cx="21113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6" name="Picture 3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6313" y="1654175"/>
            <a:ext cx="242887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7" name="Picture 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9838" y="1673225"/>
            <a:ext cx="211137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423144" y="2564647"/>
            <a:ext cx="1614295" cy="390299"/>
          </a:xfrm>
          <a:prstGeom prst="rect">
            <a:avLst/>
          </a:prstGeom>
          <a:blipFill rotWithShape="0">
            <a:blip r:embed="rId16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hr-HR">
                <a:noFill/>
              </a:rPr>
              <a:t> </a:t>
            </a:r>
          </a:p>
        </p:txBody>
      </p:sp>
      <p:sp>
        <p:nvSpPr>
          <p:cNvPr id="7" name="TextBox 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537472" y="2601960"/>
            <a:ext cx="364283" cy="355771"/>
          </a:xfrm>
          <a:prstGeom prst="rect">
            <a:avLst/>
          </a:prstGeom>
          <a:blipFill rotWithShape="0">
            <a:blip r:embed="rId17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hr-HR">
                <a:noFill/>
              </a:rPr>
              <a:t> </a:t>
            </a:r>
          </a:p>
        </p:txBody>
      </p:sp>
      <p:sp>
        <p:nvSpPr>
          <p:cNvPr id="8" name="TextBox 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934249" y="3078884"/>
            <a:ext cx="1012730" cy="207749"/>
          </a:xfrm>
          <a:prstGeom prst="rect">
            <a:avLst/>
          </a:prstGeom>
          <a:blipFill rotWithShape="0">
            <a:blip r:embed="rId18" cstate="print"/>
            <a:stretch>
              <a:fillRect l="-4072" r="-4072" b="-6667"/>
            </a:stretch>
          </a:blipFill>
        </p:spPr>
        <p:txBody>
          <a:bodyPr/>
          <a:lstStyle/>
          <a:p>
            <a:pPr>
              <a:defRPr/>
            </a:pPr>
            <a:r>
              <a:rPr lang="hr-HR">
                <a:noFill/>
              </a:rPr>
              <a:t> </a:t>
            </a:r>
          </a:p>
        </p:txBody>
      </p:sp>
      <p:sp>
        <p:nvSpPr>
          <p:cNvPr id="9" name="TextBox 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947345" y="3367988"/>
            <a:ext cx="834171" cy="207749"/>
          </a:xfrm>
          <a:prstGeom prst="rect">
            <a:avLst/>
          </a:prstGeom>
          <a:blipFill rotWithShape="0">
            <a:blip r:embed="rId19" cstate="print"/>
            <a:stretch>
              <a:fillRect l="-2732" r="-4918" b="-6522"/>
            </a:stretch>
          </a:blipFill>
        </p:spPr>
        <p:txBody>
          <a:bodyPr/>
          <a:lstStyle/>
          <a:p>
            <a:pPr>
              <a:defRPr/>
            </a:pPr>
            <a:r>
              <a:rPr lang="hr-HR">
                <a:noFill/>
              </a:rPr>
              <a:t> </a:t>
            </a:r>
          </a:p>
        </p:txBody>
      </p:sp>
      <p:sp>
        <p:nvSpPr>
          <p:cNvPr id="10" name="TextBox 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076168" y="2540668"/>
            <a:ext cx="509467" cy="355771"/>
          </a:xfrm>
          <a:prstGeom prst="rect">
            <a:avLst/>
          </a:prstGeom>
          <a:blipFill rotWithShape="0">
            <a:blip r:embed="rId20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hr-HR">
                <a:noFill/>
              </a:rPr>
              <a:t> </a:t>
            </a:r>
          </a:p>
        </p:txBody>
      </p:sp>
      <p:sp>
        <p:nvSpPr>
          <p:cNvPr id="11" name="TextBox 1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076168" y="3078884"/>
            <a:ext cx="690334" cy="388953"/>
          </a:xfrm>
          <a:prstGeom prst="rect">
            <a:avLst/>
          </a:prstGeom>
          <a:blipFill rotWithShape="0">
            <a:blip r:embed="rId21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hr-HR">
                <a:noFill/>
              </a:rPr>
              <a:t> </a:t>
            </a:r>
          </a:p>
        </p:txBody>
      </p:sp>
      <p:sp>
        <p:nvSpPr>
          <p:cNvPr id="12" name="TextBox 1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076168" y="3646270"/>
            <a:ext cx="558086" cy="388953"/>
          </a:xfrm>
          <a:prstGeom prst="rect">
            <a:avLst/>
          </a:prstGeom>
          <a:blipFill rotWithShape="0">
            <a:blip r:embed="rId22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hr-HR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5" y="857250"/>
            <a:ext cx="7886700" cy="9937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5.Zaključak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593725" y="1936750"/>
            <a:ext cx="7886700" cy="326231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altLang="sr-Latn-RS" dirty="0" smtClean="0"/>
              <a:t>Ponekad se visina objekta ne može izmjeriti direktnim mjerenjem </a:t>
            </a:r>
          </a:p>
          <a:p>
            <a:pPr fontAlgn="auto">
              <a:spcAft>
                <a:spcPts val="0"/>
              </a:spcAft>
              <a:defRPr/>
            </a:pPr>
            <a:r>
              <a:rPr lang="hr-HR" altLang="sr-Latn-RS" dirty="0" smtClean="0"/>
              <a:t>Što može utjecati na točnost mjerenja? </a:t>
            </a: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hr-HR" altLang="sr-Latn-RS" dirty="0" smtClean="0"/>
              <a:t> zrcalo koje je na neravnoj površini   </a:t>
            </a: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hr-HR" altLang="sr-Latn-RS" dirty="0" smtClean="0"/>
              <a:t> promatrač koji gleda u zrcalo može stajati pogrbljeno</a:t>
            </a: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hr-HR" altLang="sr-Latn-RS" dirty="0" smtClean="0"/>
              <a:t> mjerenje nije potpuno točno</a:t>
            </a:r>
          </a:p>
          <a:p>
            <a:pPr lvl="1" fontAlgn="auto">
              <a:spcAft>
                <a:spcPts val="0"/>
              </a:spcAft>
              <a:defRPr/>
            </a:pPr>
            <a:endParaRPr lang="hr-HR" altLang="sr-Latn-RS" dirty="0" smtClean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alt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222</TotalTime>
  <Words>203</Words>
  <Application>Microsoft Office PowerPoint</Application>
  <PresentationFormat>On-screen Show (4:3)</PresentationFormat>
  <Paragraphs>62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Calibri Light</vt:lpstr>
      <vt:lpstr>Wingdings</vt:lpstr>
      <vt:lpstr>Office Theme</vt:lpstr>
      <vt:lpstr>Matematika na školskom igralištu</vt:lpstr>
      <vt:lpstr>  1.Postupak</vt:lpstr>
      <vt:lpstr>2. Dokazivanje sličnosti trokuta</vt:lpstr>
      <vt:lpstr>3. Računanje</vt:lpstr>
      <vt:lpstr>4. Mjerenje visine stabla</vt:lpstr>
      <vt:lpstr>5.Zaključak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Matematika na školskom igralištu</dc:title>
  <dc:creator>Windows User</dc:creator>
  <cp:lastModifiedBy>marija podrug</cp:lastModifiedBy>
  <cp:revision>25</cp:revision>
  <dcterms:created xsi:type="dcterms:W3CDTF">2016-01-24T14:12:25Z</dcterms:created>
  <dcterms:modified xsi:type="dcterms:W3CDTF">2016-02-07T14:22:10Z</dcterms:modified>
</cp:coreProperties>
</file>