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notesMasterIdLst>
    <p:notesMasterId r:id="rId12"/>
  </p:notesMasterIdLst>
  <p:sldIdLst>
    <p:sldId id="256" r:id="rId2"/>
    <p:sldId id="258" r:id="rId3"/>
    <p:sldId id="259" r:id="rId4"/>
    <p:sldId id="264" r:id="rId5"/>
    <p:sldId id="260" r:id="rId6"/>
    <p:sldId id="266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 Beronja" initials="G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45" d="100"/>
          <a:sy n="45" d="100"/>
        </p:scale>
        <p:origin x="-1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9F6E2-C320-4CDF-BBEA-27DFEBC3B3AD}" type="datetimeFigureOut">
              <a:rPr lang="hr-HR" smtClean="0"/>
              <a:t>28.1.2016.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874EA-EDBC-4A81-B772-7CAAB95E4A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310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3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5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0746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9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8045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55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2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3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9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3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2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1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2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6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0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3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1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225" y="2024063"/>
            <a:ext cx="8791575" cy="2387600"/>
          </a:xfrm>
        </p:spPr>
        <p:txBody>
          <a:bodyPr>
            <a:noAutofit/>
          </a:bodyPr>
          <a:lstStyle/>
          <a:p>
            <a:r>
              <a:rPr lang="hr-HR" sz="6600" dirty="0" smtClean="0"/>
              <a:t>MATEMATIKA NA ŠKOLSKOM  IGRALIŠTU</a:t>
            </a:r>
            <a:endParaRPr lang="hr-HR" sz="6600" dirty="0"/>
          </a:p>
        </p:txBody>
      </p:sp>
      <p:pic>
        <p:nvPicPr>
          <p:cNvPr id="1026" name="Picture 2" descr="https://sites.google.com/site/osnovematematike1/_/rsrc/1337959608877/config/customLogo.gif?revisio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390" y="4430420"/>
            <a:ext cx="3398610" cy="242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GRUPA </a:t>
            </a:r>
            <a:r>
              <a:rPr lang="el-GR" dirty="0" smtClean="0"/>
              <a:t>φ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Ana Baričević</a:t>
            </a:r>
          </a:p>
          <a:p>
            <a:r>
              <a:rPr lang="hr-HR" sz="4000" dirty="0" smtClean="0"/>
              <a:t>Leticia Beronja</a:t>
            </a:r>
          </a:p>
          <a:p>
            <a:r>
              <a:rPr lang="hr-HR" sz="4000" dirty="0" smtClean="0"/>
              <a:t>Bruno Strunje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5323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IZMJERI VISINU NEKOG OBJEKTA KORISTEĆI RAVNO ZRCALO, METAR I ŠTAP. </a:t>
            </a:r>
          </a:p>
          <a:p>
            <a:r>
              <a:rPr lang="hr-HR" sz="3200" dirty="0" smtClean="0"/>
              <a:t>KORISTI SVOJE ZNANJE O SLIČNOSTI TROKUTA I ZAKONA ODBIJANJA SVJETLOSTI U RAVNOM ZRCALU.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76513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POUČAK O SLIČNOSTI TROKUTA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1" y="1930400"/>
            <a:ext cx="6900332" cy="3881437"/>
          </a:xfrm>
        </p:spPr>
      </p:pic>
      <p:sp>
        <p:nvSpPr>
          <p:cNvPr id="5" name="Cloud 4"/>
          <p:cNvSpPr/>
          <p:nvPr/>
        </p:nvSpPr>
        <p:spPr>
          <a:xfrm>
            <a:off x="7327900" y="461168"/>
            <a:ext cx="4368800" cy="34099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Kako ovo izmjeriti???</a:t>
            </a:r>
            <a:endParaRPr lang="hr-H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0433" y="4203700"/>
            <a:ext cx="414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Dva su trokuta slična ako su im duljine susjednih odgovarajućih stranica proporcionalne i veličine kutova između njih jednake.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075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ZAKON ODBIJANJA U RAVNOM ZRCALU</a:t>
            </a:r>
            <a:endParaRPr lang="hr-HR" dirty="0"/>
          </a:p>
        </p:txBody>
      </p:sp>
      <p:pic>
        <p:nvPicPr>
          <p:cNvPr id="3074" name="Picture 2" descr="http://www.holo.hr/Portals/0/Formule/Fiz13-01_files/image00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4" y="2175329"/>
            <a:ext cx="4280730" cy="234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1.gstatic.com/images?q=tbn:ANd9GcQaFuil5TSQCFIqmQI8OiC4O68A4SE6tcpklEJdYtKbTnnyNh3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99" y="1930400"/>
            <a:ext cx="5323821" cy="430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3215" y="5277418"/>
            <a:ext cx="4926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Kut upadne zrake jednak </a:t>
            </a:r>
          </a:p>
          <a:p>
            <a:r>
              <a:rPr lang="hr-HR" sz="2800" dirty="0" smtClean="0"/>
              <a:t>je kutu reflektirane zrake.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7173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VISINA UČENIKA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473" y="3129335"/>
            <a:ext cx="5626100" cy="31640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2763" y="1708575"/>
                <a:ext cx="2804682" cy="855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| </m:t>
                          </m:r>
                        </m:num>
                        <m:den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´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´| </m:t>
                          </m:r>
                        </m:den>
                      </m:f>
                      <m:r>
                        <a:rPr lang="hr-HR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𝐵𝐶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| </m:t>
                          </m:r>
                        </m:num>
                        <m:den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´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´| </m:t>
                          </m:r>
                        </m:den>
                      </m:f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63" y="1708575"/>
                <a:ext cx="2804682" cy="8559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82282" y="1860220"/>
                <a:ext cx="3566682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r-HR" dirty="0"/>
                  <a:t>|AB|=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400 </m:t>
                        </m:r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𝑐𝑚</m:t>
                        </m:r>
                      </m:num>
                      <m:den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236  </m:t>
                        </m:r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𝑐𝑚</m:t>
                        </m:r>
                      </m:den>
                    </m:f>
                  </m:oMath>
                </a14:m>
                <a:r>
                  <a:rPr lang="hr-HR" dirty="0"/>
                  <a:t> </a:t>
                </a:r>
                <a:r>
                  <a:rPr lang="hr-HR" dirty="0" smtClean="0"/>
                  <a:t>*102.5=173.7 </a:t>
                </a:r>
                <a:r>
                  <a:rPr lang="hr-HR" dirty="0"/>
                  <a:t>cm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282" y="1860220"/>
                <a:ext cx="3566682" cy="704295"/>
              </a:xfrm>
              <a:prstGeom prst="rect">
                <a:avLst/>
              </a:prstGeom>
              <a:blipFill>
                <a:blip r:embed="rId4"/>
                <a:stretch>
                  <a:fillRect l="-1538" r="-68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200" y="3404484"/>
            <a:ext cx="2774683" cy="32494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230" y="462778"/>
            <a:ext cx="3456625" cy="27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POSTUPAK MJERENJA VISINA: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 </a:t>
            </a:r>
            <a:r>
              <a:rPr lang="hr-HR" sz="2400" dirty="0" smtClean="0"/>
              <a:t>postaviti ogledalo</a:t>
            </a:r>
          </a:p>
          <a:p>
            <a:r>
              <a:rPr lang="hr-HR" sz="2400" dirty="0" smtClean="0"/>
              <a:t>2. šetati dok ne ugledaš sliku predmeta (vrh stupa ili branke) u zrcalu</a:t>
            </a:r>
          </a:p>
          <a:p>
            <a:r>
              <a:rPr lang="hr-HR" sz="2400" dirty="0" smtClean="0"/>
              <a:t>3. izmjeriti udaljenost zrcala i predmeta</a:t>
            </a:r>
          </a:p>
          <a:p>
            <a:r>
              <a:rPr lang="hr-HR" sz="2400" dirty="0" smtClean="0"/>
              <a:t>4. izmjeriti udaljenosti zrcala i promatrača</a:t>
            </a:r>
          </a:p>
          <a:p>
            <a:r>
              <a:rPr lang="hr-HR" sz="2400" dirty="0" smtClean="0"/>
              <a:t>5. zapisati podatke i izračunati traženu vrijednost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62783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58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VISINA RASVJETNOG STUPA NA ŠKOLSKOM IGRALIŠTU</a:t>
            </a:r>
            <a:endParaRPr lang="hr-HR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0728" y="1563347"/>
            <a:ext cx="2669976" cy="474662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64554" y="1739900"/>
                <a:ext cx="2451746" cy="855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| </m:t>
                          </m:r>
                        </m:num>
                        <m:den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| </m:t>
                          </m:r>
                        </m:den>
                      </m:f>
                      <m:r>
                        <a:rPr lang="hr-HR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𝐵𝑍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| </m:t>
                          </m:r>
                        </m:num>
                        <m:den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𝑍𝐶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| 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54" y="1739900"/>
                <a:ext cx="2451746" cy="8559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63354" y="1943206"/>
                <a:ext cx="3823346" cy="616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dirty="0" smtClean="0"/>
                  <a:t>|AB|=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663</m:t>
                        </m:r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𝑐𝑚</m:t>
                        </m:r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220</m:t>
                        </m:r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𝑐𝑚</m:t>
                        </m:r>
                      </m:den>
                    </m:f>
                  </m:oMath>
                </a14:m>
                <a:r>
                  <a:rPr lang="hr-HR" dirty="0"/>
                  <a:t> </a:t>
                </a:r>
                <a:r>
                  <a:rPr lang="hr-HR" dirty="0" smtClean="0"/>
                  <a:t>*167 cm = 501,28 </a:t>
                </a:r>
                <a:r>
                  <a:rPr lang="hr-HR" dirty="0"/>
                  <a:t>cm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354" y="1943206"/>
                <a:ext cx="3823346" cy="616964"/>
              </a:xfrm>
              <a:prstGeom prst="rect">
                <a:avLst/>
              </a:prstGeom>
              <a:blipFill>
                <a:blip r:embed="rId4"/>
                <a:stretch>
                  <a:fillRect l="-1435" r="-127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100" y="3244334"/>
            <a:ext cx="5206999" cy="2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6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VISINA RASVJETNOG STUPA</a:t>
            </a:r>
            <a:br>
              <a:rPr lang="hr-HR" dirty="0" smtClean="0"/>
            </a:br>
            <a:r>
              <a:rPr lang="hr-HR" dirty="0" smtClean="0"/>
              <a:t> NA ZELENOJ POVRŠINI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| </m:t>
                        </m:r>
                      </m:num>
                      <m:den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𝐶𝐷</m:t>
                        </m:r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| </m:t>
                        </m:r>
                      </m:den>
                    </m:f>
                    <m:r>
                      <a:rPr lang="hr-HR" sz="32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𝐵𝑍</m:t>
                        </m:r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| </m:t>
                        </m:r>
                      </m:num>
                      <m:den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𝑍𝐶</m:t>
                        </m:r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| </m:t>
                        </m:r>
                      </m:den>
                    </m:f>
                  </m:oMath>
                </a14:m>
                <a:endParaRPr lang="hr-HR" dirty="0"/>
              </a:p>
              <a:p>
                <a:endParaRPr lang="hr-HR" dirty="0" smtClean="0"/>
              </a:p>
              <a:p>
                <a:endParaRPr lang="hr-HR" dirty="0"/>
              </a:p>
              <a:p>
                <a:r>
                  <a:rPr lang="hr-HR" dirty="0" smtClean="0"/>
                  <a:t>|</a:t>
                </a:r>
                <a:r>
                  <a:rPr lang="hr-HR" dirty="0"/>
                  <a:t>AB|=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558</m:t>
                        </m:r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𝑐𝑚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250</m:t>
                        </m:r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𝑐𝑚</m:t>
                        </m:r>
                      </m:den>
                    </m:f>
                  </m:oMath>
                </a14:m>
                <a:r>
                  <a:rPr lang="hr-HR" dirty="0"/>
                  <a:t> </a:t>
                </a:r>
                <a:r>
                  <a:rPr lang="hr-HR" dirty="0" smtClean="0"/>
                  <a:t>*169 cm =377,21 cm</a:t>
                </a:r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974" y="337457"/>
            <a:ext cx="2374787" cy="4221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501" y="1780069"/>
            <a:ext cx="2396977" cy="4261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0400" y="3084509"/>
            <a:ext cx="2106650" cy="358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69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VISINA BRANKE NA IGRALIŠTU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sz="3600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hr-HR" sz="3600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hr-HR" sz="3600" i="1">
                            <a:latin typeface="Cambria Math" panose="02040503050406030204" pitchFamily="18" charset="0"/>
                          </a:rPr>
                          <m:t>| </m:t>
                        </m:r>
                      </m:num>
                      <m:den>
                        <m:r>
                          <a:rPr lang="hr-HR" sz="3600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hr-HR" sz="3600" i="1">
                            <a:latin typeface="Cambria Math" panose="02040503050406030204" pitchFamily="18" charset="0"/>
                          </a:rPr>
                          <m:t>𝐶𝐷</m:t>
                        </m:r>
                        <m:r>
                          <a:rPr lang="hr-HR" sz="3600" i="1">
                            <a:latin typeface="Cambria Math" panose="02040503050406030204" pitchFamily="18" charset="0"/>
                          </a:rPr>
                          <m:t>| </m:t>
                        </m:r>
                      </m:den>
                    </m:f>
                    <m:r>
                      <a:rPr lang="hr-HR" sz="3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sz="3600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hr-HR" sz="3600" i="1">
                            <a:latin typeface="Cambria Math" panose="02040503050406030204" pitchFamily="18" charset="0"/>
                          </a:rPr>
                          <m:t>𝐵𝑍</m:t>
                        </m:r>
                        <m:r>
                          <a:rPr lang="hr-HR" sz="3600" i="1">
                            <a:latin typeface="Cambria Math" panose="02040503050406030204" pitchFamily="18" charset="0"/>
                          </a:rPr>
                          <m:t>| </m:t>
                        </m:r>
                      </m:num>
                      <m:den>
                        <m:r>
                          <a:rPr lang="hr-HR" sz="3600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hr-HR" sz="3600" i="1">
                            <a:latin typeface="Cambria Math" panose="02040503050406030204" pitchFamily="18" charset="0"/>
                          </a:rPr>
                          <m:t>𝑍𝐶</m:t>
                        </m:r>
                        <m:r>
                          <a:rPr lang="hr-HR" sz="3600" i="1">
                            <a:latin typeface="Cambria Math" panose="02040503050406030204" pitchFamily="18" charset="0"/>
                          </a:rPr>
                          <m:t>| </m:t>
                        </m:r>
                      </m:den>
                    </m:f>
                  </m:oMath>
                </a14:m>
                <a:endParaRPr lang="hr-HR" sz="3600" dirty="0" smtClean="0"/>
              </a:p>
              <a:p>
                <a:endParaRPr lang="hr-HR" sz="36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04737" y="3607175"/>
                <a:ext cx="3868047" cy="703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r-HR" dirty="0" smtClean="0"/>
                  <a:t>|</a:t>
                </a:r>
                <a:r>
                  <a:rPr lang="hr-HR" dirty="0"/>
                  <a:t>AB|=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280</m:t>
                        </m:r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𝑐𝑚</m:t>
                        </m:r>
                      </m:num>
                      <m:den>
                        <m:r>
                          <a:rPr lang="hr-HR" sz="2800" b="0" i="1" smtClean="0">
                            <a:latin typeface="Cambria Math" panose="02040503050406030204" pitchFamily="18" charset="0"/>
                          </a:rPr>
                          <m:t>194</m:t>
                        </m:r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𝑐𝑚</m:t>
                        </m:r>
                      </m:den>
                    </m:f>
                  </m:oMath>
                </a14:m>
                <a:r>
                  <a:rPr lang="hr-HR" dirty="0"/>
                  <a:t> *</a:t>
                </a:r>
                <a:r>
                  <a:rPr lang="hr-HR" dirty="0" smtClean="0"/>
                  <a:t>177 </a:t>
                </a:r>
                <a:r>
                  <a:rPr lang="hr-HR" dirty="0"/>
                  <a:t>cm </a:t>
                </a:r>
                <a:r>
                  <a:rPr lang="hr-HR" dirty="0" smtClean="0"/>
                  <a:t>=255,46 </a:t>
                </a:r>
                <a:r>
                  <a:rPr lang="hr-HR" dirty="0"/>
                  <a:t>cm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37" y="3607175"/>
                <a:ext cx="3868047" cy="703911"/>
              </a:xfrm>
              <a:prstGeom prst="rect">
                <a:avLst/>
              </a:prstGeom>
              <a:blipFill>
                <a:blip r:embed="rId3"/>
                <a:stretch>
                  <a:fillRect l="-1260" r="-63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013" y="1120503"/>
            <a:ext cx="3052746" cy="5427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368" y="1120503"/>
            <a:ext cx="3050732" cy="54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3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</TotalTime>
  <Words>254</Words>
  <Application>Microsoft Office PowerPoint</Application>
  <PresentationFormat>Custom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Facet</vt:lpstr>
      <vt:lpstr>MATEMATIKA NA ŠKOLSKOM  IGRALIŠTU</vt:lpstr>
      <vt:lpstr>ZADATAK</vt:lpstr>
      <vt:lpstr>POUČAK O SLIČNOSTI TROKUTA</vt:lpstr>
      <vt:lpstr>ZAKON ODBIJANJA U RAVNOM ZRCALU</vt:lpstr>
      <vt:lpstr>VISINA UČENIKA</vt:lpstr>
      <vt:lpstr>POSTUPAK MJERENJA VISINA:</vt:lpstr>
      <vt:lpstr>VISINA RASVJETNOG STUPA NA ŠKOLSKOM IGRALIŠTU</vt:lpstr>
      <vt:lpstr>VISINA RASVJETNOG STUPA  NA ZELENOJ POVRŠINI</vt:lpstr>
      <vt:lpstr>VISINA BRANKE NA IGRALIŠTU</vt:lpstr>
      <vt:lpstr>GRUPA 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NA ŠKOLSKOM  IGRALIŠTU</dc:title>
  <dc:creator>Gabriel Beronja</dc:creator>
  <cp:lastModifiedBy>Lovorka Krstulović</cp:lastModifiedBy>
  <cp:revision>16</cp:revision>
  <dcterms:created xsi:type="dcterms:W3CDTF">2016-01-28T16:57:32Z</dcterms:created>
  <dcterms:modified xsi:type="dcterms:W3CDTF">2016-01-28T21:56:06Z</dcterms:modified>
</cp:coreProperties>
</file>