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embeddedFontLst>
    <p:embeddedFont>
      <p:font typeface="Tahoma" panose="020B0604030504040204" pitchFamily="34" charset="0"/>
      <p:regular r:id="rId11"/>
      <p:bold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12032B4-7B9A-44A6-BE72-FF6EB641A12B}">
  <a:tblStyle styleId="{612032B4-7B9A-44A6-BE72-FF6EB641A12B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06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521741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1669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130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3750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8601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60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8572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0957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8732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Shape 25"/>
          <p:cNvGrpSpPr/>
          <p:nvPr/>
        </p:nvGrpSpPr>
        <p:grpSpPr>
          <a:xfrm>
            <a:off x="0" y="6350"/>
            <a:ext cx="9140825" cy="6851648"/>
            <a:chOff x="0" y="6350"/>
            <a:chExt cx="9140825" cy="6851648"/>
          </a:xfrm>
        </p:grpSpPr>
        <p:grpSp>
          <p:nvGrpSpPr>
            <p:cNvPr id="26" name="Shape 26"/>
            <p:cNvGrpSpPr/>
            <p:nvPr/>
          </p:nvGrpSpPr>
          <p:grpSpPr>
            <a:xfrm>
              <a:off x="0" y="1843086"/>
              <a:ext cx="9140825" cy="5014911"/>
              <a:chOff x="0" y="1843086"/>
              <a:chExt cx="9140825" cy="5014911"/>
            </a:xfrm>
          </p:grpSpPr>
          <p:sp>
            <p:nvSpPr>
              <p:cNvPr id="27" name="Shape 27"/>
              <p:cNvSpPr/>
              <p:nvPr/>
            </p:nvSpPr>
            <p:spPr>
              <a:xfrm>
                <a:off x="885825" y="1843086"/>
                <a:ext cx="8255000" cy="501491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20000"/>
                    </a:move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120000"/>
                    </a:lnTo>
                    <a:lnTo>
                      <a:pt x="0" y="1200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lt1"/>
                  </a:gs>
                </a:gsLst>
                <a:lin ang="10800000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Shape 28"/>
              <p:cNvSpPr/>
              <p:nvPr/>
            </p:nvSpPr>
            <p:spPr>
              <a:xfrm>
                <a:off x="0" y="1843086"/>
                <a:ext cx="885825" cy="501491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lt2"/>
                  </a:gs>
                </a:gsLst>
                <a:lin ang="5400000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" name="Shape 29"/>
            <p:cNvSpPr/>
            <p:nvPr/>
          </p:nvSpPr>
          <p:spPr>
            <a:xfrm>
              <a:off x="876300" y="1509712"/>
              <a:ext cx="19049" cy="6667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Shape 30"/>
            <p:cNvSpPr/>
            <p:nvPr/>
          </p:nvSpPr>
          <p:spPr>
            <a:xfrm>
              <a:off x="1217612" y="1833561"/>
              <a:ext cx="400049" cy="190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120000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Shape 31"/>
            <p:cNvSpPr/>
            <p:nvPr/>
          </p:nvSpPr>
          <p:spPr>
            <a:xfrm>
              <a:off x="0" y="1833561"/>
              <a:ext cx="557211" cy="190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lt2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" name="Shape 32"/>
            <p:cNvGrpSpPr/>
            <p:nvPr/>
          </p:nvGrpSpPr>
          <p:grpSpPr>
            <a:xfrm>
              <a:off x="552450" y="6350"/>
              <a:ext cx="8588374" cy="6851648"/>
              <a:chOff x="552450" y="6350"/>
              <a:chExt cx="8588374" cy="6851648"/>
            </a:xfrm>
          </p:grpSpPr>
          <p:sp>
            <p:nvSpPr>
              <p:cNvPr id="33" name="Shape 33"/>
              <p:cNvSpPr/>
              <p:nvPr/>
            </p:nvSpPr>
            <p:spPr>
              <a:xfrm>
                <a:off x="876300" y="6350"/>
                <a:ext cx="19049" cy="110331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0" y="0"/>
                    </a:lnTo>
                    <a:lnTo>
                      <a:pt x="0" y="120000"/>
                    </a:ln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12000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lt2"/>
                  </a:gs>
                </a:gsLst>
                <a:lin ang="5400000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Shape 34"/>
              <p:cNvSpPr/>
              <p:nvPr/>
            </p:nvSpPr>
            <p:spPr>
              <a:xfrm>
                <a:off x="876300" y="2576511"/>
                <a:ext cx="19049" cy="428148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19999"/>
                    </a:moveTo>
                    <a:lnTo>
                      <a:pt x="120000" y="119999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119999"/>
                    </a:lnTo>
                    <a:lnTo>
                      <a:pt x="0" y="119999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lt1"/>
                  </a:gs>
                </a:gsLst>
                <a:lin ang="5400000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Shape 35"/>
              <p:cNvSpPr/>
              <p:nvPr/>
            </p:nvSpPr>
            <p:spPr>
              <a:xfrm>
                <a:off x="1617662" y="1833561"/>
                <a:ext cx="7523162" cy="1904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0" y="0"/>
                    </a:lnTo>
                    <a:lnTo>
                      <a:pt x="0" y="120000"/>
                    </a:ln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12000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lt2"/>
                  </a:gs>
                </a:gsLst>
                <a:lin ang="10800000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Shape 36"/>
              <p:cNvSpPr/>
              <p:nvPr/>
            </p:nvSpPr>
            <p:spPr>
              <a:xfrm>
                <a:off x="876300" y="2176461"/>
                <a:ext cx="19049" cy="40004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20000"/>
                    </a:move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120000"/>
                    </a:lnTo>
                    <a:lnTo>
                      <a:pt x="0" y="12000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lt2"/>
                  </a:gs>
                </a:gsLst>
                <a:lin ang="5400000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Shape 37"/>
              <p:cNvSpPr/>
              <p:nvPr/>
            </p:nvSpPr>
            <p:spPr>
              <a:xfrm>
                <a:off x="876300" y="1109662"/>
                <a:ext cx="19049" cy="40004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0" y="0"/>
                    </a:lnTo>
                    <a:lnTo>
                      <a:pt x="0" y="120000"/>
                    </a:ln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12000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Shape 38"/>
              <p:cNvSpPr/>
              <p:nvPr/>
            </p:nvSpPr>
            <p:spPr>
              <a:xfrm>
                <a:off x="552450" y="1833561"/>
                <a:ext cx="665161" cy="1904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0" y="120000"/>
                    </a:lnTo>
                    <a:lnTo>
                      <a:pt x="119999" y="120000"/>
                    </a:lnTo>
                    <a:lnTo>
                      <a:pt x="119999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10800000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9" name="Shape 39"/>
          <p:cNvSpPr txBox="1">
            <a:spLocks noGrp="1"/>
          </p:cNvSpPr>
          <p:nvPr>
            <p:ph type="ctrTitle"/>
          </p:nvPr>
        </p:nvSpPr>
        <p:spPr>
          <a:xfrm>
            <a:off x="1066800" y="1997075"/>
            <a:ext cx="7086600" cy="1431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10668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066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2191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39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39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429000" marR="0" lvl="6" indent="-139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800600" marR="0" lvl="7" indent="-139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629400" marR="0" lvl="8" indent="-139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1066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3528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7056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0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066800" y="304800"/>
            <a:ext cx="7543800" cy="1431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066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2191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39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39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429000" marR="0" lvl="6" indent="-139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800600" marR="0" lvl="7" indent="-139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629400" marR="0" lvl="8" indent="-139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1066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7056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0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0" y="6350"/>
            <a:ext cx="9140825" cy="6851648"/>
            <a:chOff x="0" y="6350"/>
            <a:chExt cx="9140825" cy="6851648"/>
          </a:xfrm>
        </p:grpSpPr>
        <p:sp>
          <p:nvSpPr>
            <p:cNvPr id="7" name="Shape 7"/>
            <p:cNvSpPr/>
            <p:nvPr/>
          </p:nvSpPr>
          <p:spPr>
            <a:xfrm>
              <a:off x="885825" y="1843086"/>
              <a:ext cx="8255000" cy="501491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lnTo>
                    <a:pt x="0" y="120000"/>
                  </a:lnTo>
                  <a:lnTo>
                    <a:pt x="0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Shape 8"/>
            <p:cNvSpPr/>
            <p:nvPr/>
          </p:nvSpPr>
          <p:spPr>
            <a:xfrm>
              <a:off x="0" y="1843086"/>
              <a:ext cx="885825" cy="501491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" name="Shape 9"/>
            <p:cNvGrpSpPr/>
            <p:nvPr/>
          </p:nvGrpSpPr>
          <p:grpSpPr>
            <a:xfrm>
              <a:off x="0" y="6350"/>
              <a:ext cx="9140824" cy="6851648"/>
              <a:chOff x="0" y="6350"/>
              <a:chExt cx="9140824" cy="6851648"/>
            </a:xfrm>
          </p:grpSpPr>
          <p:sp>
            <p:nvSpPr>
              <p:cNvPr id="10" name="Shape 10"/>
              <p:cNvSpPr/>
              <p:nvPr/>
            </p:nvSpPr>
            <p:spPr>
              <a:xfrm>
                <a:off x="876300" y="6350"/>
                <a:ext cx="19049" cy="110331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0" y="0"/>
                    </a:lnTo>
                    <a:lnTo>
                      <a:pt x="0" y="120000"/>
                    </a:ln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12000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lt2"/>
                  </a:gs>
                </a:gsLst>
                <a:lin ang="5400000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" name="Shape 11"/>
              <p:cNvSpPr/>
              <p:nvPr/>
            </p:nvSpPr>
            <p:spPr>
              <a:xfrm>
                <a:off x="876300" y="2576511"/>
                <a:ext cx="19049" cy="428148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19999"/>
                    </a:moveTo>
                    <a:lnTo>
                      <a:pt x="120000" y="119999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119999"/>
                    </a:lnTo>
                    <a:lnTo>
                      <a:pt x="0" y="119999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lt1"/>
                  </a:gs>
                </a:gsLst>
                <a:lin ang="5400000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" name="Shape 12"/>
              <p:cNvSpPr/>
              <p:nvPr/>
            </p:nvSpPr>
            <p:spPr>
              <a:xfrm>
                <a:off x="1617662" y="1833561"/>
                <a:ext cx="7523162" cy="1904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0" y="0"/>
                    </a:lnTo>
                    <a:lnTo>
                      <a:pt x="0" y="120000"/>
                    </a:ln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12000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lt2"/>
                  </a:gs>
                </a:gsLst>
                <a:lin ang="10800000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" name="Shape 13"/>
              <p:cNvSpPr/>
              <p:nvPr/>
            </p:nvSpPr>
            <p:spPr>
              <a:xfrm>
                <a:off x="876300" y="2176461"/>
                <a:ext cx="19049" cy="40004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20000"/>
                    </a:move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120000"/>
                    </a:lnTo>
                    <a:lnTo>
                      <a:pt x="0" y="12000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lt2"/>
                  </a:gs>
                </a:gsLst>
                <a:lin ang="5400000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Shape 14"/>
              <p:cNvSpPr/>
              <p:nvPr/>
            </p:nvSpPr>
            <p:spPr>
              <a:xfrm>
                <a:off x="876300" y="1109662"/>
                <a:ext cx="19049" cy="40004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0" y="0"/>
                    </a:lnTo>
                    <a:lnTo>
                      <a:pt x="0" y="120000"/>
                    </a:ln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12000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Shape 15"/>
              <p:cNvSpPr/>
              <p:nvPr/>
            </p:nvSpPr>
            <p:spPr>
              <a:xfrm>
                <a:off x="876300" y="1509712"/>
                <a:ext cx="19049" cy="66674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Shape 16"/>
              <p:cNvSpPr/>
              <p:nvPr/>
            </p:nvSpPr>
            <p:spPr>
              <a:xfrm>
                <a:off x="0" y="1833561"/>
                <a:ext cx="557211" cy="1904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lt2"/>
                  </a:gs>
                </a:gsLst>
                <a:lin ang="10800000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Shape 17"/>
              <p:cNvSpPr/>
              <p:nvPr/>
            </p:nvSpPr>
            <p:spPr>
              <a:xfrm>
                <a:off x="1217612" y="1833561"/>
                <a:ext cx="400049" cy="1904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0" y="0"/>
                    </a:lnTo>
                    <a:lnTo>
                      <a:pt x="0" y="120000"/>
                    </a:ln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12000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2"/>
                  </a:gs>
                </a:gsLst>
                <a:lin ang="10800000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Shape 18"/>
              <p:cNvSpPr/>
              <p:nvPr/>
            </p:nvSpPr>
            <p:spPr>
              <a:xfrm>
                <a:off x="552450" y="1833561"/>
                <a:ext cx="665161" cy="1904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0" y="120000"/>
                    </a:lnTo>
                    <a:lnTo>
                      <a:pt x="119999" y="120000"/>
                    </a:lnTo>
                    <a:lnTo>
                      <a:pt x="119999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10800000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1066800" y="304800"/>
            <a:ext cx="7543800" cy="1431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066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2191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39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39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429000" marR="0" lvl="6" indent="-139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800600" marR="0" lvl="7" indent="-139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629400" marR="0" lvl="8" indent="-139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1066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7056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0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1066800" y="1997075"/>
            <a:ext cx="7086600" cy="1431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PRIMJENA SLIČNOSTI TROKUTA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10668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MJERENJE</a:t>
            </a:r>
          </a:p>
        </p:txBody>
      </p:sp>
      <p:pic>
        <p:nvPicPr>
          <p:cNvPr id="56" name="Shape 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48037" y="4005262"/>
            <a:ext cx="5211762" cy="219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066800" y="304800"/>
            <a:ext cx="7543800" cy="1431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MATEMATIKA NA ŠKOLSKOM IGRALIŠTU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1116012" y="2060575"/>
            <a:ext cx="75438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POSTUPAK: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ZRCALO SE POSTAVI NA ODREĐENU UDALJENOST OD OBJEKTA 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PROMATRAČ SE POMIČE OD ZRCALA SVE DOK U NJEMU NE </a:t>
            </a:r>
            <a:r>
              <a:rPr lang="en-US" sz="2400" b="0" i="0" u="none" strike="noStrike" cap="none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UGLEDA 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VRHA OBJEKTA ČIJU VISINU MJERI.</a:t>
            </a:r>
          </a:p>
        </p:txBody>
      </p:sp>
      <p:pic>
        <p:nvPicPr>
          <p:cNvPr id="63" name="Shape 63"/>
          <p:cNvPicPr preferRelativeResize="0"/>
          <p:nvPr/>
        </p:nvPicPr>
        <p:blipFill rotWithShape="1">
          <a:blip r:embed="rId3">
            <a:alphaModFix/>
          </a:blip>
          <a:srcRect l="-2706" r="2336"/>
          <a:stretch/>
        </p:blipFill>
        <p:spPr>
          <a:xfrm>
            <a:off x="1187450" y="3573462"/>
            <a:ext cx="2305050" cy="129063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4" name="Shape 64"/>
          <p:cNvGraphicFramePr/>
          <p:nvPr/>
        </p:nvGraphicFramePr>
        <p:xfrm>
          <a:off x="-541337" y="1052512"/>
          <a:ext cx="182550" cy="517525"/>
        </p:xfrm>
        <a:graphic>
          <a:graphicData uri="http://schemas.openxmlformats.org/drawingml/2006/table">
            <a:tbl>
              <a:tblPr>
                <a:noFill/>
                <a:tableStyleId>{612032B4-7B9A-44A6-BE72-FF6EB641A12B}</a:tableStyleId>
              </a:tblPr>
              <a:tblGrid>
                <a:gridCol w="182550"/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endParaRPr sz="18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1066800" y="304800"/>
            <a:ext cx="7543800" cy="1431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MATEMATIKA NA ŠKOLSKOM IGRALIŠTU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TIME JE ODREĐENA UDALJENOST OD ZRCALA DO PROMATRAČA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r>
              <a:rPr lang="hr-HR" sz="2400" b="0" i="0" u="none" strike="noStrike" cap="none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strike="noStrike" cap="none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DA 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BI SE ZADATAK USPJEŠNO RJEŠIO PRIMJENOM SLIČNOSTI TROKUTA POTREBNO JE JOŠ IZMJERITI UDALJENOST OD PODA I PROMATRAČEVIH OČIJU.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None/>
            </a:pPr>
            <a:endParaRPr sz="24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71" name="Shape 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611" y="4221162"/>
            <a:ext cx="5486399" cy="2351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066800" y="304800"/>
            <a:ext cx="7543800" cy="1431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MJERENJE KOŠA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x = visina koša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260 cm = udaljenost od zrcala  do koša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140 cm = udaljenost od zrcala do učenika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150 cm = visina od poda do očiju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260 : 140 = x : 150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140 x = 39 000 / : 140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X = 279 cm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78" name="Shape 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00787" y="2133600"/>
            <a:ext cx="1903411" cy="338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84436" y="4797425"/>
            <a:ext cx="3351212" cy="1884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1066800" y="304800"/>
            <a:ext cx="7543800" cy="1431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MJERENJE ŠKOLE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-US" sz="3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x = visina škole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695 cm = udaljenost od stupa do zrcala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180 cm =udaljenost od zrcala do učenika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155 cm =visina učenika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695 : 180 = x : 155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180 x = 107 725 / : 180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X = 598 cm</a:t>
            </a:r>
          </a:p>
        </p:txBody>
      </p:sp>
      <p:pic>
        <p:nvPicPr>
          <p:cNvPr id="86" name="Shape 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2586" y="2708275"/>
            <a:ext cx="1943100" cy="3455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43211" y="4941887"/>
            <a:ext cx="3744912" cy="164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1066800" y="304800"/>
            <a:ext cx="7543800" cy="1431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MJERENJE STABLA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971550" y="1989136"/>
            <a:ext cx="75438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X = visina stabla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550 cm = udaljenost od stabla do zrcala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110 cm = udaljeost od zrcala do učenika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150 cm = visina učenika do očiju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550 :  110 = x : 150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110  x = 82 500 / : 110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X = 750 cm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94" name="Shape 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48037" y="4797425"/>
            <a:ext cx="3600450" cy="1554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64386" y="2349500"/>
            <a:ext cx="1700212" cy="3024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1066800" y="304800"/>
            <a:ext cx="7543800" cy="1431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MJERENJE VISINE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X = visina učenika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495 cm = duljina sjene učenika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305 cm = duljina sjene štapa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102 cm = visina štapa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x : 102 = 495 : 305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305 x = 50 490 / : 305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X = 166 cm</a:t>
            </a:r>
          </a:p>
        </p:txBody>
      </p:sp>
      <p:pic>
        <p:nvPicPr>
          <p:cNvPr id="102" name="Shape 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67175" y="4797425"/>
            <a:ext cx="3817937" cy="1938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67400" y="1628775"/>
            <a:ext cx="1741486" cy="3097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1042987" y="333375"/>
            <a:ext cx="7543800" cy="1431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NAPRAVILI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-US" sz="3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TIM DELTA : MARIJA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-US" sz="3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                  BRUNA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-US" sz="3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                  MARIN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-US" sz="3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   7.a    </a:t>
            </a: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51500" y="1844675"/>
            <a:ext cx="2857499" cy="2857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immer">
  <a:themeElements>
    <a:clrScheme name="default">
      <a:dk1>
        <a:srgbClr val="FFFFFF"/>
      </a:dk1>
      <a:lt1>
        <a:srgbClr val="000066"/>
      </a:lt1>
      <a:dk2>
        <a:srgbClr val="EAEAEA"/>
      </a:dk2>
      <a:lt2>
        <a:srgbClr val="000099"/>
      </a:lt2>
      <a:accent1>
        <a:srgbClr val="66CCFF"/>
      </a:accent1>
      <a:accent2>
        <a:srgbClr val="0066FF"/>
      </a:accent2>
      <a:accent3>
        <a:srgbClr val="000066"/>
      </a:accent3>
      <a:accent4>
        <a:srgbClr val="66CCFF"/>
      </a:accent4>
      <a:accent5>
        <a:srgbClr val="0066FF"/>
      </a:accent5>
      <a:accent6>
        <a:srgbClr val="000066"/>
      </a:accent6>
      <a:hlink>
        <a:srgbClr val="FFFFCC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270</Words>
  <Application>Microsoft Office PowerPoint</Application>
  <PresentationFormat>On-screen Show (4:3)</PresentationFormat>
  <Paragraphs>52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Tahoma</vt:lpstr>
      <vt:lpstr>Noto Sans Symbols</vt:lpstr>
      <vt:lpstr>Shimmer</vt:lpstr>
      <vt:lpstr>PRIMJENA SLIČNOSTI TROKUTA</vt:lpstr>
      <vt:lpstr>MATEMATIKA NA ŠKOLSKOM IGRALIŠTU</vt:lpstr>
      <vt:lpstr>MATEMATIKA NA ŠKOLSKOM IGRALIŠTU</vt:lpstr>
      <vt:lpstr>MJERENJE KOŠA</vt:lpstr>
      <vt:lpstr>MJERENJE ŠKOLE</vt:lpstr>
      <vt:lpstr>MJERENJE STABLA</vt:lpstr>
      <vt:lpstr>MJERENJE VISINE</vt:lpstr>
      <vt:lpstr>NAPRAVILI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PRIMJENA SLIČNOSTI TROKUTA</dc:title>
  <dc:creator>Lovorka Krstulović</dc:creator>
  <cp:lastModifiedBy>marija podrug</cp:lastModifiedBy>
  <cp:revision>3</cp:revision>
  <dcterms:modified xsi:type="dcterms:W3CDTF">2016-02-07T15:11:13Z</dcterms:modified>
</cp:coreProperties>
</file>