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89935-3CFF-43D9-A5C9-1E7D5737F581}" type="datetimeFigureOut">
              <a:rPr lang="sr-Latn-CS" smtClean="0"/>
              <a:t>25.3.2015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9FF76-FF8E-497D-B911-94386A9964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1821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9FF76-FF8E-497D-B911-94386A99649C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101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191F-B79F-43B1-967C-EAB6A910954B}" type="datetimeFigureOut">
              <a:rPr lang="sr-Latn-CS" smtClean="0"/>
              <a:t>25.3.2015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C428-08F2-4EED-933C-94C5B75A4D7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191F-B79F-43B1-967C-EAB6A910954B}" type="datetimeFigureOut">
              <a:rPr lang="sr-Latn-CS" smtClean="0"/>
              <a:t>25.3.2015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C428-08F2-4EED-933C-94C5B75A4D7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191F-B79F-43B1-967C-EAB6A910954B}" type="datetimeFigureOut">
              <a:rPr lang="sr-Latn-CS" smtClean="0"/>
              <a:t>25.3.2015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C428-08F2-4EED-933C-94C5B75A4D7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191F-B79F-43B1-967C-EAB6A910954B}" type="datetimeFigureOut">
              <a:rPr lang="sr-Latn-CS" smtClean="0"/>
              <a:t>25.3.2015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C428-08F2-4EED-933C-94C5B75A4D7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191F-B79F-43B1-967C-EAB6A910954B}" type="datetimeFigureOut">
              <a:rPr lang="sr-Latn-CS" smtClean="0"/>
              <a:t>25.3.2015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C428-08F2-4EED-933C-94C5B75A4D7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191F-B79F-43B1-967C-EAB6A910954B}" type="datetimeFigureOut">
              <a:rPr lang="sr-Latn-CS" smtClean="0"/>
              <a:t>25.3.2015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C428-08F2-4EED-933C-94C5B75A4D7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191F-B79F-43B1-967C-EAB6A910954B}" type="datetimeFigureOut">
              <a:rPr lang="sr-Latn-CS" smtClean="0"/>
              <a:t>25.3.2015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C428-08F2-4EED-933C-94C5B75A4D7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191F-B79F-43B1-967C-EAB6A910954B}" type="datetimeFigureOut">
              <a:rPr lang="sr-Latn-CS" smtClean="0"/>
              <a:t>25.3.2015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C428-08F2-4EED-933C-94C5B75A4D7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191F-B79F-43B1-967C-EAB6A910954B}" type="datetimeFigureOut">
              <a:rPr lang="sr-Latn-CS" smtClean="0"/>
              <a:t>25.3.2015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C428-08F2-4EED-933C-94C5B75A4D7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191F-B79F-43B1-967C-EAB6A910954B}" type="datetimeFigureOut">
              <a:rPr lang="sr-Latn-CS" smtClean="0"/>
              <a:t>25.3.2015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C428-08F2-4EED-933C-94C5B75A4D7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191F-B79F-43B1-967C-EAB6A910954B}" type="datetimeFigureOut">
              <a:rPr lang="sr-Latn-CS" smtClean="0"/>
              <a:t>25.3.2015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C428-08F2-4EED-933C-94C5B75A4D7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3191F-B79F-43B1-967C-EAB6A910954B}" type="datetimeFigureOut">
              <a:rPr lang="sr-Latn-CS" smtClean="0"/>
              <a:t>25.3.2015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3C428-08F2-4EED-933C-94C5B75A4D73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/>
            </a:r>
            <a:br>
              <a:rPr lang="el-GR" dirty="0"/>
            </a:br>
            <a:r>
              <a:rPr lang="hr-HR" dirty="0" smtClean="0">
                <a:solidFill>
                  <a:srgbClr val="92D050"/>
                </a:solidFill>
              </a:rPr>
              <a:t>BROJ </a:t>
            </a:r>
            <a:r>
              <a:rPr lang="el-GR" dirty="0" smtClean="0">
                <a:solidFill>
                  <a:srgbClr val="92D050"/>
                </a:solidFill>
              </a:rPr>
              <a:t>π</a:t>
            </a:r>
            <a:r>
              <a:rPr lang="hr-HR" dirty="0">
                <a:solidFill>
                  <a:srgbClr val="92D050"/>
                </a:solidFill>
              </a:rPr>
              <a:t>≈ 3,14159 </a:t>
            </a:r>
            <a:r>
              <a:rPr lang="el-GR" dirty="0"/>
              <a:t/>
            </a:r>
            <a:br>
              <a:rPr lang="el-GR" dirty="0"/>
            </a:b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4612" y="1500174"/>
            <a:ext cx="4040188" cy="639762"/>
          </a:xfrm>
        </p:spPr>
        <p:txBody>
          <a:bodyPr>
            <a:normAutofit fontScale="62500" lnSpcReduction="20000"/>
          </a:bodyPr>
          <a:lstStyle/>
          <a:p>
            <a:endParaRPr lang="el-GR" b="0" dirty="0"/>
          </a:p>
          <a:p>
            <a:r>
              <a:rPr lang="hr-HR" sz="3600" dirty="0" smtClean="0">
                <a:solidFill>
                  <a:srgbClr val="00B0F0"/>
                </a:solidFill>
              </a:rPr>
              <a:t>     ROĐENDAN BROJA </a:t>
            </a:r>
            <a:r>
              <a:rPr lang="el-GR" sz="3600" dirty="0" smtClean="0">
                <a:solidFill>
                  <a:srgbClr val="00B0F0"/>
                </a:solidFill>
              </a:rPr>
              <a:t>π</a:t>
            </a:r>
            <a:endParaRPr lang="hr-HR" sz="3600" dirty="0">
              <a:solidFill>
                <a:srgbClr val="00B0F0"/>
              </a:solidFill>
            </a:endParaRPr>
          </a:p>
        </p:txBody>
      </p:sp>
      <p:pic>
        <p:nvPicPr>
          <p:cNvPr id="7" name="Content Placeholder 6" descr="broj-P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30657" y="2174875"/>
            <a:ext cx="3493273" cy="3951288"/>
          </a:xfrm>
        </p:spPr>
      </p:pic>
      <p:pic>
        <p:nvPicPr>
          <p:cNvPr id="8" name="Content Placeholder 7" descr="pile-pi-n2-260x30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427662" y="2721768"/>
            <a:ext cx="2859114" cy="349331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i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785794"/>
            <a:ext cx="5426106" cy="53578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720" y="1435100"/>
            <a:ext cx="3179793" cy="4691063"/>
          </a:xfrm>
        </p:spPr>
        <p:txBody>
          <a:bodyPr>
            <a:normAutofit/>
          </a:bodyPr>
          <a:lstStyle/>
          <a:p>
            <a:r>
              <a:rPr lang="hr-HR" sz="3600" b="1" i="1" dirty="0" smtClean="0">
                <a:solidFill>
                  <a:srgbClr val="7030A0"/>
                </a:solidFill>
              </a:rPr>
              <a:t>Najvjerovatnije da ni jedan broj u matematici nije izazvao toliko čuđenja kao broj  </a:t>
            </a:r>
            <a:r>
              <a:rPr lang="el-GR" sz="3600" b="1" i="1" dirty="0" smtClean="0">
                <a:solidFill>
                  <a:srgbClr val="7030A0"/>
                </a:solidFill>
              </a:rPr>
              <a:t>π</a:t>
            </a:r>
            <a:endParaRPr lang="hr-HR" sz="36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4282" y="500042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chemeClr val="accent6">
                    <a:lumMod val="75000"/>
                  </a:schemeClr>
                </a:solidFill>
              </a:rPr>
              <a:t>π ≈ 3,14159 26535 89793 23846 26433 83279 50288 41971 69399 37510 58209 74944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5923</a:t>
            </a:r>
            <a:r>
              <a:rPr lang="hr-HR" sz="2400" dirty="0" smtClean="0">
                <a:solidFill>
                  <a:schemeClr val="accent6">
                    <a:lumMod val="75000"/>
                  </a:schemeClr>
                </a:solidFill>
              </a:rPr>
              <a:t>...</a:t>
            </a:r>
            <a:endParaRPr lang="hr-H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1500174"/>
            <a:ext cx="3929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rgbClr val="002060"/>
                </a:solidFill>
              </a:rPr>
              <a:t>Pi</a:t>
            </a:r>
            <a:r>
              <a:rPr lang="hr-HR" sz="1600" dirty="0">
                <a:solidFill>
                  <a:srgbClr val="002060"/>
                </a:solidFill>
              </a:rPr>
              <a:t> ili </a:t>
            </a:r>
            <a:r>
              <a:rPr lang="el-GR" sz="1600" b="1" dirty="0">
                <a:solidFill>
                  <a:srgbClr val="002060"/>
                </a:solidFill>
              </a:rPr>
              <a:t>π</a:t>
            </a:r>
            <a:r>
              <a:rPr lang="el-GR" sz="1600" dirty="0">
                <a:solidFill>
                  <a:srgbClr val="002060"/>
                </a:solidFill>
              </a:rPr>
              <a:t> </a:t>
            </a:r>
            <a:r>
              <a:rPr lang="hr-HR" sz="1600" dirty="0">
                <a:solidFill>
                  <a:srgbClr val="002060"/>
                </a:solidFill>
              </a:rPr>
              <a:t>je matematička konstanta, danas široko primjenjivana u </a:t>
            </a:r>
            <a:r>
              <a:rPr lang="hr-HR" sz="1600" dirty="0" smtClean="0">
                <a:solidFill>
                  <a:srgbClr val="002060"/>
                </a:solidFill>
              </a:rPr>
              <a:t>matematici</a:t>
            </a:r>
            <a:r>
              <a:rPr lang="hr-HR" sz="1600" dirty="0">
                <a:solidFill>
                  <a:srgbClr val="002060"/>
                </a:solidFill>
              </a:rPr>
              <a:t> i </a:t>
            </a:r>
            <a:r>
              <a:rPr lang="hr-HR" sz="1600" dirty="0" smtClean="0">
                <a:solidFill>
                  <a:srgbClr val="002060"/>
                </a:solidFill>
              </a:rPr>
              <a:t>fizici.</a:t>
            </a:r>
            <a:endParaRPr lang="hr-HR" sz="16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2143116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>
                <a:solidFill>
                  <a:srgbClr val="002060"/>
                </a:solidFill>
              </a:rPr>
              <a:t> Definira se kao odnos opsega i promjera </a:t>
            </a:r>
            <a:r>
              <a:rPr lang="hr-HR" sz="1600" dirty="0" smtClean="0">
                <a:solidFill>
                  <a:srgbClr val="002060"/>
                </a:solidFill>
              </a:rPr>
              <a:t>kruga.</a:t>
            </a:r>
            <a:endParaRPr lang="hr-HR" sz="16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282" y="264318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600" dirty="0">
                <a:solidFill>
                  <a:srgbClr val="002060"/>
                </a:solidFill>
              </a:rPr>
              <a:t> Pi je također poznat i kao </a:t>
            </a:r>
            <a:r>
              <a:rPr lang="vi-VN" sz="1600" b="1" dirty="0">
                <a:solidFill>
                  <a:srgbClr val="002060"/>
                </a:solidFill>
              </a:rPr>
              <a:t>Arhimedova konstanta</a:t>
            </a:r>
            <a:r>
              <a:rPr lang="vi-VN" sz="1600" dirty="0">
                <a:solidFill>
                  <a:srgbClr val="002060"/>
                </a:solidFill>
              </a:rPr>
              <a:t> (ne treba ga miješati s Arhimedovim brojem) ili </a:t>
            </a:r>
            <a:r>
              <a:rPr lang="vi-VN" sz="1600" b="1" dirty="0">
                <a:solidFill>
                  <a:srgbClr val="002060"/>
                </a:solidFill>
              </a:rPr>
              <a:t>Ludolfov broj</a:t>
            </a:r>
            <a:r>
              <a:rPr lang="vi-VN" sz="1600" dirty="0">
                <a:solidFill>
                  <a:srgbClr val="002060"/>
                </a:solidFill>
              </a:rPr>
              <a:t>.</a:t>
            </a:r>
            <a:endParaRPr lang="hr-HR" sz="16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282" y="364331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600" dirty="0">
                <a:solidFill>
                  <a:srgbClr val="002060"/>
                </a:solidFill>
              </a:rPr>
              <a:t>U praksi se bilježi malim grčkim slovom </a:t>
            </a:r>
            <a:r>
              <a:rPr lang="el-GR" sz="1600" dirty="0">
                <a:solidFill>
                  <a:srgbClr val="002060"/>
                </a:solidFill>
              </a:rPr>
              <a:t>π </a:t>
            </a:r>
            <a:r>
              <a:rPr lang="hr-HR" sz="1600" dirty="0">
                <a:solidFill>
                  <a:srgbClr val="002060"/>
                </a:solidFill>
              </a:rPr>
              <a:t>a u hrvatskom jeziku je pravilno pisati i pi.</a:t>
            </a:r>
          </a:p>
        </p:txBody>
      </p:sp>
      <p:pic>
        <p:nvPicPr>
          <p:cNvPr id="1029" name="Picture 5" descr="http://osnovnaskolakrk.hr/malinska/wp-content/uploads/pi-day-simpsons-300x2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572008"/>
            <a:ext cx="2857500" cy="2038350"/>
          </a:xfrm>
          <a:prstGeom prst="rect">
            <a:avLst/>
          </a:prstGeom>
          <a:noFill/>
        </p:spPr>
      </p:pic>
      <p:pic>
        <p:nvPicPr>
          <p:cNvPr id="1031" name="Picture 7" descr="https://matematickasekcija.files.wordpress.com/2011/12/eukli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571612"/>
            <a:ext cx="3286148" cy="47447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142852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Danas, 14. 03., diljem svijeta se na razne načine obilježava dan broja </a:t>
            </a:r>
            <a:r>
              <a:rPr lang="el-GR" sz="2400" dirty="0" smtClean="0">
                <a:solidFill>
                  <a:srgbClr val="0070C0"/>
                </a:solidFill>
              </a:rPr>
              <a:t>π</a:t>
            </a:r>
            <a:r>
              <a:rPr lang="el-GR" dirty="0"/>
              <a:t/>
            </a:r>
            <a:br>
              <a:rPr lang="el-GR" dirty="0"/>
            </a:b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3857620" y="10001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Povijest spoznaja o broju pi teče usporedno sa razvojem same matematike . 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144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>
                <a:solidFill>
                  <a:srgbClr val="00B050"/>
                </a:solidFill>
              </a:rPr>
              <a:t>Pi se može procijeniti crtanjem velikog kruga , zatim mjerenjem njegovog promjera i opsega te dijeljenjem opsega promjerom.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00496" y="264318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>
                <a:solidFill>
                  <a:srgbClr val="00B0F0"/>
                </a:solidFill>
              </a:rPr>
              <a:t>Neki autori napredak u izračunavanju broja pi dijele na tri razdoblja : </a:t>
            </a:r>
          </a:p>
          <a:p>
            <a:r>
              <a:rPr lang="hr-HR" dirty="0">
                <a:solidFill>
                  <a:srgbClr val="00B0F0"/>
                </a:solidFill>
              </a:rPr>
              <a:t> </a:t>
            </a:r>
            <a:r>
              <a:rPr lang="hr-HR" dirty="0" smtClean="0">
                <a:solidFill>
                  <a:srgbClr val="00B0F0"/>
                </a:solidFill>
              </a:rPr>
              <a:t>1. antičko-u kojem je računat geometrijski </a:t>
            </a:r>
          </a:p>
          <a:p>
            <a:r>
              <a:rPr lang="hr-HR" dirty="0">
                <a:solidFill>
                  <a:srgbClr val="00B0F0"/>
                </a:solidFill>
              </a:rPr>
              <a:t> </a:t>
            </a:r>
            <a:r>
              <a:rPr lang="hr-HR" dirty="0" smtClean="0">
                <a:solidFill>
                  <a:srgbClr val="00B0F0"/>
                </a:solidFill>
              </a:rPr>
              <a:t>2. klasično-u kojem se računalo pomoću više matematike u Europi oko 17. st.</a:t>
            </a:r>
          </a:p>
          <a:p>
            <a:r>
              <a:rPr lang="hr-HR" dirty="0" smtClean="0">
                <a:solidFill>
                  <a:srgbClr val="00B0F0"/>
                </a:solidFill>
              </a:rPr>
              <a:t>3. digitalno-računanje na računalima </a:t>
            </a:r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6182" y="51435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>
                <a:solidFill>
                  <a:schemeClr val="accent6"/>
                </a:solidFill>
              </a:rPr>
              <a:t>Širina broja pi može biti određena upisivanjem pravilnih mnogokuta unutar kruga. </a:t>
            </a:r>
            <a:endParaRPr lang="hr-HR" dirty="0">
              <a:solidFill>
                <a:schemeClr val="accent6"/>
              </a:solidFill>
            </a:endParaRPr>
          </a:p>
        </p:txBody>
      </p:sp>
      <p:pic>
        <p:nvPicPr>
          <p:cNvPr id="16386" name="Picture 2" descr="http://www.mathematicianspictures.com/Images/250w_PIDAY_Use_02_Pi_Day_P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496"/>
            <a:ext cx="238125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indmegette.hu/lapokkepek/receptgaleriak/10000/10142_linzertorta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2786050" cy="27798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428728" y="2928934"/>
            <a:ext cx="1158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rgbClr val="00B050"/>
                </a:solidFill>
              </a:rPr>
              <a:t>PI kao pita</a:t>
            </a:r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17414" name="Picture 6" descr="http://radatilly.info/wp-content/uploads/2014/07/pizza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85728"/>
            <a:ext cx="3071834" cy="2060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143504" y="2357430"/>
            <a:ext cx="1263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rgbClr val="00B050"/>
                </a:solidFill>
              </a:rPr>
              <a:t>PI kao pizza</a:t>
            </a:r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17416" name="Picture 8" descr="http://cdn.tf.rs/2013/04/19/Pivo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000372"/>
            <a:ext cx="2928958" cy="1954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20" name="Picture 12" descr="http://www.znet.hr/wp-content/uploads/pe%C4%8Deno-pile-meso-piletina-ru%C4%8Da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500438"/>
            <a:ext cx="2714644" cy="18078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428596" y="5429264"/>
            <a:ext cx="1556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rgbClr val="00B050"/>
                </a:solidFill>
              </a:rPr>
              <a:t> PI kaio piletna</a:t>
            </a:r>
            <a:endParaRPr lang="hr-HR" dirty="0"/>
          </a:p>
        </p:txBody>
      </p:sp>
      <p:sp>
        <p:nvSpPr>
          <p:cNvPr id="12" name="Rectangle 11"/>
          <p:cNvSpPr/>
          <p:nvPr/>
        </p:nvSpPr>
        <p:spPr>
          <a:xfrm>
            <a:off x="7643834" y="5072074"/>
            <a:ext cx="125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rgbClr val="00B050"/>
                </a:solidFill>
              </a:rPr>
              <a:t> PI kao pivo</a:t>
            </a:r>
            <a:endParaRPr lang="hr-HR" dirty="0"/>
          </a:p>
        </p:txBody>
      </p:sp>
      <p:pic>
        <p:nvPicPr>
          <p:cNvPr id="17422" name="Picture 14" descr="http://svezapenzionere.ba/wp-content/uploads/2014/10/krompir-pire-beli-luk-zacini-1353709733-2332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4429132"/>
            <a:ext cx="2529126" cy="1357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4000496" y="5929330"/>
            <a:ext cx="1166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rgbClr val="00B050"/>
                </a:solidFill>
              </a:rPr>
              <a:t>PI kao pire</a:t>
            </a:r>
            <a:endParaRPr lang="hr-HR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-media-cache-ak0.pinimg.com/originals/3f/88/28/3f88284fa5d1e88a22a3dca71d85a87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142852"/>
            <a:ext cx="2653565" cy="3286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6" name="Picture 4" descr="http://jennyatdapperhouse.com/wp-content/uploads/2014/03/albert-einstein-party-tim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643314"/>
            <a:ext cx="2083471" cy="27146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8" name="Picture 6" descr="http://mail.colonial.net/~hkaiter/aa_newest_images/Ein-P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214290"/>
            <a:ext cx="2219470" cy="3214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42" name="Picture 10" descr="https://mangazine2014.files.wordpress.com/2015/02/tech2.png?w=6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500042"/>
            <a:ext cx="1714500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44" name="Picture 12" descr="http://www.pillsbury.com/-/media/PB/Images/recipes-hero/desserts/triple-berry-pi-day-pie_hero.ashx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3786190"/>
            <a:ext cx="4572032" cy="2574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5852" y="64291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hr-HR" sz="4000" dirty="0" smtClean="0">
                <a:solidFill>
                  <a:srgbClr val="00B0F0"/>
                </a:solidFill>
              </a:rPr>
              <a:t>DORA TOLJ</a:t>
            </a:r>
            <a:endParaRPr lang="hr-HR" sz="4000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0430" y="250030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hr-HR" dirty="0"/>
              <a:t> </a:t>
            </a:r>
            <a:r>
              <a:rPr lang="hr-HR" dirty="0" smtClean="0"/>
              <a:t> </a:t>
            </a:r>
            <a:r>
              <a:rPr lang="hr-HR" sz="4000" dirty="0" smtClean="0"/>
              <a:t>I </a:t>
            </a:r>
            <a:endParaRPr lang="hr-HR" sz="4000" dirty="0"/>
          </a:p>
        </p:txBody>
      </p:sp>
      <p:sp>
        <p:nvSpPr>
          <p:cNvPr id="6" name="Rectangle 5"/>
          <p:cNvSpPr/>
          <p:nvPr/>
        </p:nvSpPr>
        <p:spPr>
          <a:xfrm>
            <a:off x="1000100" y="45720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hr-HR" sz="3600" dirty="0" smtClean="0">
                <a:solidFill>
                  <a:schemeClr val="accent4">
                    <a:lumMod val="75000"/>
                  </a:schemeClr>
                </a:solidFill>
              </a:rPr>
              <a:t>GABRIELA DUŽEVIĆ</a:t>
            </a:r>
            <a:endParaRPr lang="hr-HR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1508" name="Picture 4" descr="https://francescserrat.files.wordpress.com/2010/04/pi-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500306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170</Words>
  <Application>Microsoft Office PowerPoint</Application>
  <PresentationFormat>On-screen Show (4:3)</PresentationFormat>
  <Paragraphs>26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 BROJ π≈ 3,14159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BROJ π≈ 3,14159</dc:title>
  <dc:creator>Vese</dc:creator>
  <cp:lastModifiedBy>JADRANKA</cp:lastModifiedBy>
  <cp:revision>12</cp:revision>
  <dcterms:created xsi:type="dcterms:W3CDTF">2015-03-10T16:53:15Z</dcterms:created>
  <dcterms:modified xsi:type="dcterms:W3CDTF">2015-03-25T17:43:42Z</dcterms:modified>
</cp:coreProperties>
</file>