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83" r:id="rId6"/>
    <p:sldId id="262" r:id="rId7"/>
    <p:sldId id="271" r:id="rId8"/>
    <p:sldId id="273" r:id="rId9"/>
    <p:sldId id="274" r:id="rId10"/>
    <p:sldId id="269" r:id="rId11"/>
    <p:sldId id="263" r:id="rId12"/>
    <p:sldId id="281" r:id="rId13"/>
    <p:sldId id="282" r:id="rId14"/>
    <p:sldId id="265" r:id="rId15"/>
    <p:sldId id="266" r:id="rId16"/>
    <p:sldId id="267" r:id="rId17"/>
    <p:sldId id="270" r:id="rId18"/>
    <p:sldId id="276" r:id="rId19"/>
    <p:sldId id="279" r:id="rId20"/>
    <p:sldId id="277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rednji stil 3 - 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102800-6A12-4BBD-8476-F854044D3303}" type="datetimeFigureOut">
              <a:rPr lang="hr-HR" smtClean="0"/>
              <a:pPr/>
              <a:t>8.5.2014.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D5935-87EC-4B01-9437-2B0AD179D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e.h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hzz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467600" cy="3429000"/>
          </a:xfrm>
        </p:spPr>
        <p:txBody>
          <a:bodyPr/>
          <a:lstStyle/>
          <a:p>
            <a:r>
              <a:rPr lang="hr-HR" dirty="0" smtClean="0"/>
              <a:t>Školska godina 2014./2015.</a:t>
            </a:r>
          </a:p>
          <a:p>
            <a:endParaRPr lang="hr-HR" dirty="0" smtClean="0"/>
          </a:p>
          <a:p>
            <a:r>
              <a:rPr lang="hr-HR" dirty="0" smtClean="0"/>
              <a:t>Osnovna škola </a:t>
            </a:r>
            <a:r>
              <a:rPr lang="hr-HR" dirty="0" err="1" smtClean="0"/>
              <a:t>mertojak</a:t>
            </a:r>
            <a:r>
              <a:rPr lang="hr-HR" dirty="0" smtClean="0"/>
              <a:t> </a:t>
            </a:r>
          </a:p>
          <a:p>
            <a:r>
              <a:rPr lang="hr-HR" sz="1200" dirty="0" smtClean="0"/>
              <a:t>PEDAGOGINJA ANA ŠABIĆ </a:t>
            </a:r>
            <a:endParaRPr lang="hr-HR" sz="12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UPISI U SREDNJE ŠKOLE</a:t>
            </a:r>
            <a:br>
              <a:rPr lang="hr-HR" dirty="0" smtClean="0"/>
            </a:br>
            <a:r>
              <a:rPr lang="hr-HR" sz="2000" dirty="0" smtClean="0"/>
              <a:t>ELEMENTI I KRITERIJI</a:t>
            </a:r>
            <a:endParaRPr lang="hr-HR" sz="2000" dirty="0"/>
          </a:p>
        </p:txBody>
      </p:sp>
      <p:pic>
        <p:nvPicPr>
          <p:cNvPr id="28674" name="Picture 2" descr="http://www.soundset.hr/datastore/imagestore/620_400/620_400_1352452402internet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38600"/>
            <a:ext cx="3505200" cy="2261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MINIMALNI BODOVNI PRAG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hr-HR" b="1" dirty="0" smtClean="0"/>
              <a:t>N</a:t>
            </a:r>
            <a:r>
              <a:rPr lang="vi-VN" b="1" dirty="0" smtClean="0"/>
              <a:t>e utvrđuje se minimalni broj bodov</a:t>
            </a:r>
            <a:r>
              <a:rPr lang="hr-HR" b="1" dirty="0" smtClean="0"/>
              <a:t>a! </a:t>
            </a:r>
            <a:endParaRPr lang="pl-PL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II. POSEBAN ELEMENT VREDNOVANJA: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hr-HR" sz="2400" b="1" dirty="0" smtClean="0">
                <a:solidFill>
                  <a:srgbClr val="FF0000"/>
                </a:solidFill>
              </a:rPr>
              <a:t>Učenici s teškoćama u razvoju </a:t>
            </a:r>
            <a:r>
              <a:rPr lang="hr-HR" sz="2400" dirty="0" smtClean="0"/>
              <a:t>(prilagođeni program, individualizirani pristup, poseban program) </a:t>
            </a:r>
          </a:p>
          <a:p>
            <a:pPr marL="514350" indent="-514350">
              <a:buAutoNum type="alphaLcParenR"/>
            </a:pPr>
            <a:endParaRPr lang="hr-HR" sz="2400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hr-HR" sz="2400" b="1" dirty="0" smtClean="0">
                <a:solidFill>
                  <a:srgbClr val="FF0000"/>
                </a:solidFill>
              </a:rPr>
              <a:t>Učenici sa zdravstvenim teškoćama: </a:t>
            </a:r>
            <a:r>
              <a:rPr lang="hr-HR" sz="2400" dirty="0" smtClean="0"/>
              <a:t>teže zdravstvene teškoće ili dugotrajno liječenje koje je utjecalo na obrazovne rezultate ili sužava izbor srednjoškolskog obrazovanja </a:t>
            </a:r>
            <a:r>
              <a:rPr lang="hr-HR" sz="2400" dirty="0" smtClean="0">
                <a:solidFill>
                  <a:srgbClr val="FF0000"/>
                </a:solidFill>
              </a:rPr>
              <a:t>1 bod </a:t>
            </a:r>
          </a:p>
          <a:p>
            <a:pPr marL="514350" indent="-514350">
              <a:buNone/>
            </a:pPr>
            <a:endParaRPr lang="hr-HR" sz="2400" dirty="0"/>
          </a:p>
          <a:p>
            <a:pPr marL="514350" indent="-514350">
              <a:buNone/>
            </a:pPr>
            <a:r>
              <a:rPr lang="hr-HR" sz="2000" dirty="0" smtClean="0"/>
              <a:t>1. Mišljenje školskog liječnika (</a:t>
            </a:r>
            <a:r>
              <a:rPr lang="hr-HR" sz="2000" dirty="0" err="1" smtClean="0"/>
              <a:t>Dr</a:t>
            </a:r>
            <a:r>
              <a:rPr lang="hr-HR" sz="2000" dirty="0" smtClean="0"/>
              <a:t>. </a:t>
            </a:r>
            <a:r>
              <a:rPr lang="hr-HR" sz="2000" dirty="0" err="1" smtClean="0"/>
              <a:t>Fani</a:t>
            </a:r>
            <a:r>
              <a:rPr lang="hr-HR" sz="2000" dirty="0" smtClean="0"/>
              <a:t> </a:t>
            </a:r>
            <a:r>
              <a:rPr lang="hr-HR" sz="2000" dirty="0" err="1" smtClean="0"/>
              <a:t>Balarin</a:t>
            </a:r>
            <a:r>
              <a:rPr lang="hr-HR" sz="2000" dirty="0" smtClean="0"/>
              <a:t>, </a:t>
            </a:r>
            <a:r>
              <a:rPr lang="hr-HR" sz="2000" dirty="0" smtClean="0"/>
              <a:t>ambulanta </a:t>
            </a:r>
            <a:r>
              <a:rPr lang="hr-HR" sz="2000" dirty="0" err="1" smtClean="0"/>
              <a:t>Mertojak</a:t>
            </a:r>
            <a:r>
              <a:rPr lang="hr-HR" sz="2000" dirty="0" smtClean="0"/>
              <a:t>) </a:t>
            </a:r>
            <a:endParaRPr lang="hr-HR" sz="2000" dirty="0" smtClean="0"/>
          </a:p>
          <a:p>
            <a:pPr marL="514350" indent="-514350">
              <a:buNone/>
            </a:pPr>
            <a:r>
              <a:rPr lang="hr-HR" sz="2000" dirty="0" smtClean="0"/>
              <a:t>2. Mišljenje službe za profesionalno usmjeravanje Hrvatskog</a:t>
            </a:r>
          </a:p>
          <a:p>
            <a:pPr marL="514350" indent="-514350">
              <a:buNone/>
            </a:pPr>
            <a:r>
              <a:rPr lang="hr-HR" sz="2000" dirty="0" smtClean="0"/>
              <a:t>     zavoda za zapošljavanje. (Služba za PU izdaje mišljenje na</a:t>
            </a:r>
          </a:p>
          <a:p>
            <a:pPr marL="514350" indent="-514350">
              <a:buNone/>
            </a:pPr>
            <a:r>
              <a:rPr lang="hr-HR" sz="2000" dirty="0" smtClean="0"/>
              <a:t>     temelju prethodno izdanog mišljenja školskog lijčnika) </a:t>
            </a:r>
          </a:p>
          <a:p>
            <a:pPr marL="514350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/>
                </a:solidFill>
              </a:rPr>
              <a:t>c) </a:t>
            </a:r>
            <a:r>
              <a:rPr lang="hr-HR" sz="2400" b="1" dirty="0" smtClean="0">
                <a:solidFill>
                  <a:srgbClr val="FF0000"/>
                </a:solidFill>
              </a:rPr>
              <a:t>Učenici koji žive u otežanim uvjetima      </a:t>
            </a:r>
            <a:r>
              <a:rPr lang="hr-HR" sz="2400" dirty="0" smtClean="0">
                <a:solidFill>
                  <a:srgbClr val="FF0000"/>
                </a:solidFill>
              </a:rPr>
              <a:t>1 bod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000" b="1" dirty="0" smtClean="0"/>
              <a:t>živi uz jednoga i/ili oba roditelja s dugotrajnom teškom bolesti </a:t>
            </a:r>
            <a:r>
              <a:rPr lang="hr-HR" sz="2000" dirty="0" smtClean="0"/>
              <a:t>(Priložiti liječničku potvrdu o bolesti roditelja) 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000" b="1" dirty="0" smtClean="0"/>
              <a:t>živi uz dugotrajno nezaposlena oba roditelja, u smislu članka 2. </a:t>
            </a:r>
            <a:r>
              <a:rPr lang="hr-HR" sz="2000" b="1" i="1" dirty="0" smtClean="0"/>
              <a:t>Zakona o poticanju zapošljavanja (N. N., br. 57/12 i 120/12) </a:t>
            </a:r>
            <a:r>
              <a:rPr lang="hr-HR" sz="2000" i="1" dirty="0" smtClean="0"/>
              <a:t>(Priložiti potvrdu iz područnog ureda Hrvatskog zavoda za zapošljavanje) </a:t>
            </a:r>
          </a:p>
          <a:p>
            <a:pPr>
              <a:buNone/>
            </a:pPr>
            <a:r>
              <a:rPr lang="hr-HR" sz="2000" i="1" dirty="0" smtClean="0"/>
              <a:t>Iz Zakona: </a:t>
            </a:r>
            <a:r>
              <a:rPr lang="vi-VN" sz="2000" dirty="0" smtClean="0"/>
              <a:t> </a:t>
            </a:r>
            <a:r>
              <a:rPr lang="hr-HR" sz="2000" i="1" dirty="0" smtClean="0"/>
              <a:t>”</a:t>
            </a:r>
            <a:r>
              <a:rPr lang="vi-VN" sz="2000" i="1" dirty="0" smtClean="0"/>
              <a:t>u evidenciji tijela nadležnog za vođenje evidencije o nezaposlenima, kao nezaposlena osoba vodi </a:t>
            </a:r>
            <a:r>
              <a:rPr lang="vi-VN" sz="2000" b="1" i="1" dirty="0" smtClean="0"/>
              <a:t>neprekidno duže od dvije godine </a:t>
            </a:r>
            <a:r>
              <a:rPr lang="vi-VN" sz="2000" i="1" dirty="0" smtClean="0"/>
              <a:t>te se zapošljava na temelju ugovora o radu</a:t>
            </a:r>
            <a:r>
              <a:rPr lang="hr-HR" sz="2000" i="1" dirty="0" smtClean="0"/>
              <a:t>”</a:t>
            </a:r>
          </a:p>
          <a:p>
            <a:pPr>
              <a:buNone/>
            </a:pPr>
            <a:endParaRPr lang="hr-HR" sz="2000" i="1" dirty="0" smtClean="0"/>
          </a:p>
          <a:p>
            <a:r>
              <a:rPr lang="pl-PL" sz="2000" b="1" dirty="0" smtClean="0"/>
              <a:t>ako je učeniku jedan roditelj preminuo </a:t>
            </a:r>
            <a:r>
              <a:rPr lang="pl-PL" sz="2000" dirty="0" smtClean="0"/>
              <a:t>(Priložiti presliku smrtovnice) </a:t>
            </a: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b="1" dirty="0" smtClean="0"/>
              <a:t>živi uz samohranoga roditelja</a:t>
            </a:r>
            <a:r>
              <a:rPr lang="hr-HR" sz="2000" dirty="0" smtClean="0"/>
              <a:t> (roditelj koji nije u braku i ne živi u izvanbračnoj zajednici, a sam skrbi i uzdržava svoje dijete) korisnika socijalne skrbi, u smislu članaka 4, 21. i 30. </a:t>
            </a:r>
            <a:r>
              <a:rPr lang="hr-HR" sz="2000" i="1" dirty="0" smtClean="0"/>
              <a:t>Zakona o socijalnoj skrbi (N. N., br. 157/2013) te posjeduje rješenje ili drugi upravni akt centra za socijalnu skrb ili nadležnoga tijela u jedinici lokalne ili područne (regionalne) jedinice i Grada Zagreba o pravu samohranoga roditelja korisnika socijalne skrbi</a:t>
            </a:r>
          </a:p>
          <a:p>
            <a:pPr>
              <a:buNone/>
            </a:pPr>
            <a:r>
              <a:rPr lang="hr-HR" sz="2000" i="1" dirty="0" smtClean="0"/>
              <a:t>    (Priložiti potvrdu nadležnih institucija)           </a:t>
            </a:r>
            <a:endParaRPr lang="hr-HR" sz="20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2000" i="1" dirty="0" smtClean="0">
              <a:solidFill>
                <a:srgbClr val="FF0000"/>
              </a:solidFill>
            </a:endParaRPr>
          </a:p>
          <a:p>
            <a:r>
              <a:rPr lang="hr-HR" sz="2000" b="1" dirty="0" smtClean="0"/>
              <a:t>ako je kandidat dijete bez roditelja ili odgovarajuće roditeljske skrbi</a:t>
            </a:r>
            <a:r>
              <a:rPr lang="hr-HR" sz="2000" dirty="0" smtClean="0"/>
              <a:t>, u smislu čl. 21. </a:t>
            </a:r>
            <a:r>
              <a:rPr lang="hr-HR" sz="2000" i="1" dirty="0" smtClean="0"/>
              <a:t>Zakona o socijalnoj skrbi. </a:t>
            </a:r>
          </a:p>
          <a:p>
            <a:pPr>
              <a:buNone/>
            </a:pPr>
            <a:r>
              <a:rPr lang="hr-HR" sz="2000" dirty="0" smtClean="0"/>
              <a:t>    (Priložiti potvrdu Centra za socijalnu skrb)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III. DODATNI ELEMENT VREDNOVANJA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dirty="0" smtClean="0"/>
              <a:t>Upis u programe likovne umjetnosti i dizajna</a:t>
            </a:r>
          </a:p>
          <a:p>
            <a:pPr>
              <a:buFontTx/>
              <a:buChar char="-"/>
            </a:pPr>
            <a:r>
              <a:rPr lang="hr-HR" sz="2400" dirty="0" smtClean="0"/>
              <a:t>Upis u programe glazbene umjetnosti</a:t>
            </a:r>
          </a:p>
          <a:p>
            <a:pPr>
              <a:buFontTx/>
              <a:buChar char="-"/>
            </a:pPr>
            <a:r>
              <a:rPr lang="hr-HR" sz="2400" dirty="0" smtClean="0"/>
              <a:t>Upis u programe plesne umjetnosti</a:t>
            </a:r>
          </a:p>
          <a:p>
            <a:pPr>
              <a:buFontTx/>
              <a:buChar char="-"/>
            </a:pPr>
            <a:r>
              <a:rPr lang="hr-HR" sz="2400" dirty="0" smtClean="0"/>
              <a:t>Upis u razredne odjele za sportaše</a:t>
            </a:r>
          </a:p>
          <a:p>
            <a:pPr>
              <a:buFontTx/>
              <a:buChar char="-"/>
            </a:pPr>
            <a:endParaRPr lang="hr-HR" sz="2400" dirty="0" smtClean="0"/>
          </a:p>
          <a:p>
            <a:pPr algn="ctr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Učenici koji su zainteresirani za upis u navedene programe –</a:t>
            </a:r>
          </a:p>
          <a:p>
            <a:pPr algn="ctr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individualno informiranje kod  pedagoginje </a:t>
            </a:r>
          </a:p>
          <a:p>
            <a:pPr>
              <a:buFontTx/>
              <a:buChar char="-"/>
            </a:pP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1066800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/>
            </a:r>
            <a:br>
              <a:rPr lang="hr-HR" sz="2400" b="1" dirty="0" smtClean="0">
                <a:solidFill>
                  <a:schemeClr val="tx1"/>
                </a:solidFill>
              </a:rPr>
            </a:br>
            <a:r>
              <a:rPr lang="hr-HR" sz="2400" b="1" dirty="0" smtClean="0">
                <a:solidFill>
                  <a:schemeClr val="tx1"/>
                </a:solidFill>
              </a:rPr>
              <a:t/>
            </a:r>
            <a:br>
              <a:rPr lang="hr-HR" sz="2400" b="1" dirty="0" smtClean="0">
                <a:solidFill>
                  <a:schemeClr val="tx1"/>
                </a:solidFill>
              </a:rPr>
            </a:br>
            <a:r>
              <a:rPr lang="hr-HR" sz="2400" b="1" dirty="0" smtClean="0">
                <a:solidFill>
                  <a:schemeClr val="tx1"/>
                </a:solidFill>
              </a:rPr>
              <a:t/>
            </a:r>
            <a:br>
              <a:rPr lang="hr-HR" sz="2400" b="1" dirty="0" smtClean="0">
                <a:solidFill>
                  <a:schemeClr val="tx1"/>
                </a:solidFill>
              </a:rPr>
            </a:br>
            <a:r>
              <a:rPr lang="hr-HR" sz="2400" b="1" dirty="0" smtClean="0">
                <a:solidFill>
                  <a:schemeClr val="tx1"/>
                </a:solidFill>
              </a:rPr>
              <a:t>NATJECANJA IZ ZNANJA 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dirty="0" smtClean="0"/>
              <a:t>	</a:t>
            </a:r>
            <a:r>
              <a:rPr lang="vi-VN" dirty="0" smtClean="0">
                <a:solidFill>
                  <a:srgbClr val="FF0000"/>
                </a:solidFill>
              </a:rPr>
              <a:t>DRŽAVNA/MEĐUNARODNA NATJECANJA </a:t>
            </a:r>
            <a:r>
              <a:rPr lang="vi-VN" dirty="0" smtClean="0"/>
              <a:t>	</a:t>
            </a:r>
            <a:endParaRPr lang="hr-HR" dirty="0" smtClean="0"/>
          </a:p>
          <a:p>
            <a:pPr>
              <a:buNone/>
            </a:pPr>
            <a:r>
              <a:rPr lang="vi-VN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	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457200" y="2514600"/>
          <a:ext cx="8077200" cy="4128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51053">
                <a:tc>
                  <a:txBody>
                    <a:bodyPr/>
                    <a:lstStyle/>
                    <a:p>
                      <a:r>
                        <a:rPr lang="hr-HR" dirty="0" smtClean="0"/>
                        <a:t>PRVO,</a:t>
                      </a:r>
                      <a:r>
                        <a:rPr lang="hr-HR" baseline="0" dirty="0" smtClean="0"/>
                        <a:t> DRUGO ILI TREĆE </a:t>
                      </a:r>
                      <a:r>
                        <a:rPr lang="hr-HR" dirty="0" smtClean="0"/>
                        <a:t> mjesto </a:t>
                      </a:r>
                      <a:r>
                        <a:rPr lang="vi-VN" dirty="0" smtClean="0"/>
                        <a:t>kao pojedinac u </a:t>
                      </a:r>
                      <a:r>
                        <a:rPr lang="hr-HR" dirty="0" smtClean="0"/>
                        <a:t>5., 6., </a:t>
                      </a:r>
                      <a:r>
                        <a:rPr lang="vi-VN" dirty="0" smtClean="0"/>
                        <a:t>7. ili 8. razredu osnovnog obrazovanja 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zravan upis </a:t>
                      </a:r>
                      <a:endParaRPr lang="hr-HR" dirty="0"/>
                    </a:p>
                  </a:txBody>
                  <a:tcPr/>
                </a:tc>
              </a:tr>
              <a:tr h="78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1. mjesto kao član skupine u posljednja četiri razreda osnovnog obrazovanja 	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3 boda 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</a:tr>
              <a:tr h="78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2. mjesto kao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član skupine u posljednja četiri razreda osnovnog obrazovanja 	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2 boda 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</a:tr>
              <a:tr h="78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3.  mjesto kao  član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skupine u posljednja četiri razreda osnovnog obrazovanja 	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 bod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74488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295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prstClr val="black"/>
                </a:solidFill>
                <a:ea typeface="+mj-ea"/>
                <a:cs typeface="+mj-cs"/>
              </a:rPr>
              <a:t>(hrvatski jezik, matematika, strani jezik, 2 predmeta važna za upis, 1 samostalno određuje srednja škola)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SPORTSKA NATJECANJA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/>
              <a:t>	</a:t>
            </a:r>
            <a:endParaRPr lang="hr-HR" b="1" dirty="0" smtClean="0"/>
          </a:p>
          <a:p>
            <a:pPr>
              <a:buNone/>
            </a:pPr>
            <a:r>
              <a:rPr lang="vi-VN" b="1" dirty="0" smtClean="0"/>
              <a:t>		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04800" y="1752600"/>
          <a:ext cx="8610600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594812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/>
                        <a:t>Natjecanja školskih sportskih društava </a:t>
                      </a:r>
                      <a:endParaRPr lang="hr-HR" sz="2400" dirty="0"/>
                    </a:p>
                  </a:txBody>
                  <a:tcPr/>
                </a:tc>
              </a:tr>
              <a:tr h="1026662">
                <a:tc>
                  <a:txBody>
                    <a:bodyPr/>
                    <a:lstStyle/>
                    <a:p>
                      <a:r>
                        <a:rPr lang="vi-VN" sz="2400" b="0" dirty="0" smtClean="0"/>
                        <a:t>Učenici koji su na državnom</a:t>
                      </a:r>
                      <a:r>
                        <a:rPr lang="hr-HR" sz="2400" b="0" dirty="0" smtClean="0"/>
                        <a:t> </a:t>
                      </a:r>
                      <a:r>
                        <a:rPr lang="vi-VN" sz="2400" b="0" dirty="0" smtClean="0"/>
                        <a:t>natjecanju kao članovi ekipe osvojili prvo mjesto 	</a:t>
                      </a:r>
                      <a:r>
                        <a:rPr lang="vi-VN" sz="2400" b="0" dirty="0" smtClean="0">
                          <a:solidFill>
                            <a:srgbClr val="FF0000"/>
                          </a:solidFill>
                        </a:rPr>
                        <a:t>3 boda </a:t>
                      </a:r>
                      <a:endParaRPr lang="hr-HR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6662">
                <a:tc>
                  <a:txBody>
                    <a:bodyPr/>
                    <a:lstStyle/>
                    <a:p>
                      <a:r>
                        <a:rPr lang="vi-VN" sz="2400" b="0" dirty="0" smtClean="0"/>
                        <a:t>Učenici koji su na državnom</a:t>
                      </a:r>
                      <a:r>
                        <a:rPr lang="hr-HR" sz="2400" b="0" dirty="0" smtClean="0"/>
                        <a:t>  </a:t>
                      </a:r>
                      <a:r>
                        <a:rPr lang="vi-VN" sz="2400" b="0" dirty="0" smtClean="0"/>
                        <a:t>natjecanju kao članovi ekipe osvojili drugo mjesto</a:t>
                      </a:r>
                      <a:r>
                        <a:rPr lang="hr-HR" sz="2400" b="0" baseline="0" dirty="0" smtClean="0"/>
                        <a:t>  </a:t>
                      </a:r>
                      <a:r>
                        <a:rPr lang="vi-VN" sz="2400" b="0" dirty="0" smtClean="0">
                          <a:solidFill>
                            <a:srgbClr val="FF0000"/>
                          </a:solidFill>
                        </a:rPr>
                        <a:t>2 boda </a:t>
                      </a:r>
                      <a:endParaRPr lang="hr-HR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6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dirty="0" smtClean="0"/>
                        <a:t>Učenici koji su na državnom  natjecanju kao članovi ekipe osvojili treće mjesto </a:t>
                      </a:r>
                      <a:r>
                        <a:rPr lang="hr-HR" sz="2400" b="0" baseline="0" dirty="0" smtClean="0"/>
                        <a:t>    </a:t>
                      </a:r>
                      <a:r>
                        <a:rPr lang="vi-VN" sz="2400" b="0" dirty="0" smtClean="0">
                          <a:solidFill>
                            <a:srgbClr val="FF0000"/>
                          </a:solidFill>
                        </a:rPr>
                        <a:t>1 bod </a:t>
                      </a:r>
                      <a:r>
                        <a:rPr lang="vi-VN" sz="2400" b="0" dirty="0" smtClean="0"/>
                        <a:t>	</a:t>
                      </a:r>
                    </a:p>
                    <a:p>
                      <a:endParaRPr lang="hr-HR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304800" y="43434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  <a:p>
            <a:endParaRPr lang="hr-HR" b="1" dirty="0"/>
          </a:p>
          <a:p>
            <a:endParaRPr lang="nn-N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Dodatne informacije: </a:t>
            </a:r>
          </a:p>
          <a:p>
            <a:pPr algn="ctr">
              <a:buNone/>
            </a:pPr>
            <a:r>
              <a:rPr lang="hr-HR" sz="2400" dirty="0" smtClean="0"/>
              <a:t>“</a:t>
            </a:r>
            <a:r>
              <a:rPr lang="pl-PL" sz="2400" b="1" dirty="0" smtClean="0"/>
              <a:t>O D L U K A  </a:t>
            </a:r>
            <a:r>
              <a:rPr lang="hr-HR" sz="2400" b="1" dirty="0" smtClean="0"/>
              <a:t>O ELEMENTIMA I KRITERIJIMA ZA</a:t>
            </a:r>
          </a:p>
          <a:p>
            <a:pPr algn="ctr">
              <a:buNone/>
            </a:pPr>
            <a:r>
              <a:rPr lang="hr-HR" sz="2400" b="1" dirty="0" smtClean="0"/>
              <a:t>IZBOR KANDIDATA  </a:t>
            </a:r>
            <a:r>
              <a:rPr lang="pl-PL" sz="2400" b="1" dirty="0" smtClean="0"/>
              <a:t>ZA UPIS U I. RAZRED</a:t>
            </a:r>
          </a:p>
          <a:p>
            <a:pPr algn="ctr">
              <a:buNone/>
            </a:pPr>
            <a:r>
              <a:rPr lang="pl-PL" sz="2400" b="1" dirty="0" smtClean="0"/>
              <a:t>SREDNJE ŠKOLE U ŠKOLSKOJ GODINI 2014./2015.”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>
                <a:hlinkClick r:id="rId2"/>
              </a:rPr>
              <a:t>www.upisi.hr</a:t>
            </a:r>
            <a:r>
              <a:rPr lang="pl-PL" sz="2400" b="1" dirty="0" smtClean="0"/>
              <a:t>  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POPIS SREDNJIH ŠKOLA 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8131969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228600" y="1828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Na portalu za škole   </a:t>
            </a:r>
            <a:r>
              <a:rPr lang="hr-HR" sz="2800" b="1" dirty="0" smtClean="0">
                <a:hlinkClick r:id="rId3"/>
              </a:rPr>
              <a:t>www.skole.hr</a:t>
            </a:r>
            <a:r>
              <a:rPr lang="hr-HR" sz="2800" b="1" dirty="0" smtClean="0"/>
              <a:t> 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Brošura za upis učenika u srednju školu:</a:t>
            </a:r>
          </a:p>
          <a:p>
            <a:pPr algn="ctr">
              <a:buNone/>
            </a:pPr>
            <a:r>
              <a:rPr lang="hr-HR" sz="2800" b="1" dirty="0" smtClean="0">
                <a:solidFill>
                  <a:srgbClr val="00B0F0"/>
                </a:solidFill>
              </a:rPr>
              <a:t>KAMO NAKON OSNOVNE ŠKOLE 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Elektronski oblik brošure nalazi se na web stranici</a:t>
            </a:r>
          </a:p>
          <a:p>
            <a:pPr>
              <a:buNone/>
            </a:pPr>
            <a:r>
              <a:rPr lang="hr-HR" dirty="0" smtClean="0"/>
              <a:t>Hrvatskog zavoda za zapošljavanje</a:t>
            </a:r>
          </a:p>
          <a:p>
            <a:pPr algn="ctr">
              <a:buNone/>
            </a:pPr>
            <a:r>
              <a:rPr lang="hr-HR" b="1" dirty="0" smtClean="0">
                <a:hlinkClick r:id="rId2"/>
              </a:rPr>
              <a:t>www.hzz.hr</a:t>
            </a:r>
            <a:endParaRPr lang="hr-HR" b="1" dirty="0"/>
          </a:p>
        </p:txBody>
      </p:sp>
      <p:pic>
        <p:nvPicPr>
          <p:cNvPr id="1026" name="Picture 2" descr="Brosura_Dalmatinska_2012_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657600"/>
            <a:ext cx="2343150" cy="259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UPISI U SREDNJE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Učenici se prijavljuju i upisuju putem mrežne stranice</a:t>
            </a:r>
          </a:p>
          <a:p>
            <a:pPr>
              <a:buNone/>
            </a:pPr>
            <a:r>
              <a:rPr lang="hr-HR" dirty="0" smtClean="0"/>
              <a:t>Nacionalnog informacijskog sustava prijava i upisa u</a:t>
            </a:r>
          </a:p>
          <a:p>
            <a:pPr>
              <a:buNone/>
            </a:pPr>
            <a:r>
              <a:rPr lang="hr-HR" dirty="0" smtClean="0"/>
              <a:t>srednje škole  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dirty="0" smtClean="0"/>
              <a:t>Za dodatne informacije i/ili pomoć slobodno se</a:t>
            </a:r>
          </a:p>
          <a:p>
            <a:pPr algn="ctr">
              <a:buNone/>
            </a:pPr>
            <a:r>
              <a:rPr lang="hr-HR" b="1" dirty="0" smtClean="0"/>
              <a:t>obratite psihologinji ili pedagoginji!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UPISI U SREDNJE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Svoje korisničko ime i lozinku učenici će dobiti od</a:t>
            </a:r>
          </a:p>
          <a:p>
            <a:pPr>
              <a:buNone/>
            </a:pPr>
            <a:r>
              <a:rPr lang="hr-HR" dirty="0" smtClean="0"/>
              <a:t>administratora imenika (</a:t>
            </a:r>
            <a:r>
              <a:rPr lang="hr-HR" i="1" dirty="0" smtClean="0"/>
              <a:t>učiteljica informatike</a:t>
            </a:r>
          </a:p>
          <a:p>
            <a:pPr>
              <a:buNone/>
            </a:pPr>
            <a:r>
              <a:rPr lang="hr-HR" i="1" dirty="0" smtClean="0"/>
              <a:t>Jadranka </a:t>
            </a:r>
            <a:r>
              <a:rPr lang="hr-HR" i="1" dirty="0" err="1" smtClean="0"/>
              <a:t>Ivanušić</a:t>
            </a:r>
            <a:r>
              <a:rPr lang="hr-HR" i="1" dirty="0" smtClean="0"/>
              <a:t>)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b="1" i="1" dirty="0" smtClean="0"/>
              <a:t>NAKNADNO: </a:t>
            </a:r>
          </a:p>
          <a:p>
            <a:pPr>
              <a:buNone/>
            </a:pPr>
            <a:r>
              <a:rPr lang="hr-HR" b="1" i="1" dirty="0" smtClean="0"/>
              <a:t>Informacije o postupku prijave i upisu! 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pPr algn="ctr">
              <a:buNone/>
            </a:pPr>
            <a:r>
              <a:rPr lang="hr-HR" dirty="0" smtClean="0"/>
              <a:t>U svakome upisnom roku kandidat se može prijaviti za</a:t>
            </a:r>
          </a:p>
          <a:p>
            <a:pPr algn="ctr">
              <a:buNone/>
            </a:pPr>
            <a:r>
              <a:rPr lang="hr-HR" dirty="0" smtClean="0"/>
              <a:t>upis u </a:t>
            </a:r>
            <a:r>
              <a:rPr lang="hr-HR" dirty="0" smtClean="0">
                <a:solidFill>
                  <a:srgbClr val="FF0000"/>
                </a:solidFill>
              </a:rPr>
              <a:t>najviše </a:t>
            </a:r>
            <a:r>
              <a:rPr lang="hr-HR" smtClean="0">
                <a:solidFill>
                  <a:srgbClr val="FF0000"/>
                </a:solidFill>
              </a:rPr>
              <a:t>6  </a:t>
            </a:r>
            <a:r>
              <a:rPr lang="hr-HR" dirty="0" smtClean="0">
                <a:solidFill>
                  <a:srgbClr val="FF0000"/>
                </a:solidFill>
              </a:rPr>
              <a:t>obrazovnih programa</a:t>
            </a:r>
            <a:r>
              <a:rPr lang="hr-HR" dirty="0" smtClean="0"/>
              <a:t>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I. ZAJEDNIČKI ELEMENTI VREDNOVANJA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II. POSEBNI ELEMENTI VREDNOVANJA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III. DODATNI ELEMENTI VREDNOVANJA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I. ZAJEDNIČKI ELEMENTI ZA UPIS: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62500" lnSpcReduction="20000"/>
          </a:bodyPr>
          <a:lstStyle/>
          <a:p>
            <a:endParaRPr lang="hr-HR" sz="3200" dirty="0" smtClean="0"/>
          </a:p>
          <a:p>
            <a:r>
              <a:rPr lang="hr-HR" sz="3200" dirty="0" smtClean="0">
                <a:solidFill>
                  <a:srgbClr val="FF0000"/>
                </a:solidFill>
              </a:rPr>
              <a:t>prosjeci svih zaključnih ocjena svih nastavnih predmeta </a:t>
            </a:r>
            <a:r>
              <a:rPr lang="hr-HR" sz="3200" dirty="0" smtClean="0"/>
              <a:t>na dvije decimale u </a:t>
            </a:r>
            <a:r>
              <a:rPr lang="hr-HR" sz="3200" dirty="0" smtClean="0">
                <a:solidFill>
                  <a:srgbClr val="FF0000"/>
                </a:solidFill>
              </a:rPr>
              <a:t>posljednja četiri razreda</a:t>
            </a:r>
            <a:r>
              <a:rPr lang="hr-HR" sz="3200" dirty="0" smtClean="0"/>
              <a:t> osnovnoga obrazovanja; </a:t>
            </a:r>
            <a:r>
              <a:rPr lang="hr-HR" sz="3200" dirty="0" smtClean="0">
                <a:solidFill>
                  <a:srgbClr val="FF0000"/>
                </a:solidFill>
              </a:rPr>
              <a:t>20 BODOVA</a:t>
            </a:r>
          </a:p>
          <a:p>
            <a:endParaRPr lang="hr-HR" sz="3200" dirty="0" smtClean="0"/>
          </a:p>
          <a:p>
            <a:r>
              <a:rPr lang="hr-HR" sz="3200" dirty="0" smtClean="0"/>
              <a:t>- za upis u programe za stjecanje strukovne kvalifikacije i programe obrazovanja za vezane obrte u trajanju </a:t>
            </a:r>
            <a:r>
              <a:rPr lang="hr-HR" sz="3200" dirty="0" smtClean="0">
                <a:solidFill>
                  <a:srgbClr val="FF0000"/>
                </a:solidFill>
              </a:rPr>
              <a:t>od najmanje tri godine</a:t>
            </a:r>
            <a:r>
              <a:rPr lang="hr-HR" sz="3200" dirty="0" smtClean="0"/>
              <a:t>, vrednuju se i zaključne ocjene u posljednja dva razreda osnovnoga obrazovanja iz nastavnih predmeta Hrvatski jezik, Matematika i prvi strani jezik;  </a:t>
            </a:r>
            <a:r>
              <a:rPr lang="hr-HR" sz="3200" dirty="0" smtClean="0">
                <a:solidFill>
                  <a:srgbClr val="FF0000"/>
                </a:solidFill>
              </a:rPr>
              <a:t>50 BODOVA </a:t>
            </a:r>
          </a:p>
          <a:p>
            <a:pPr>
              <a:buNone/>
            </a:pPr>
            <a:endParaRPr lang="hr-HR" sz="3200" dirty="0" smtClean="0"/>
          </a:p>
          <a:p>
            <a:r>
              <a:rPr lang="hr-HR" sz="3200" dirty="0" smtClean="0"/>
              <a:t>- za upis u </a:t>
            </a:r>
            <a:r>
              <a:rPr lang="hr-HR" sz="3200" dirty="0" smtClean="0">
                <a:solidFill>
                  <a:srgbClr val="FF0000"/>
                </a:solidFill>
              </a:rPr>
              <a:t>gimnazijske programe </a:t>
            </a:r>
            <a:r>
              <a:rPr lang="hr-HR" sz="3200" dirty="0" smtClean="0"/>
              <a:t>i programe obrazovanja za stjecanje </a:t>
            </a:r>
            <a:r>
              <a:rPr lang="hr-HR" sz="3200" dirty="0" smtClean="0">
                <a:solidFill>
                  <a:srgbClr val="FF0000"/>
                </a:solidFill>
              </a:rPr>
              <a:t>strukovne kvalifikacije u trajanju od najmanje</a:t>
            </a:r>
            <a:r>
              <a:rPr lang="hr-HR" sz="3200" dirty="0" smtClean="0"/>
              <a:t> </a:t>
            </a:r>
            <a:r>
              <a:rPr lang="hr-HR" sz="3200" dirty="0" smtClean="0">
                <a:solidFill>
                  <a:srgbClr val="FF0000"/>
                </a:solidFill>
              </a:rPr>
              <a:t>četiri godine</a:t>
            </a:r>
            <a:r>
              <a:rPr lang="hr-HR" sz="3200" dirty="0" smtClean="0"/>
              <a:t>, vrednuju se i zaključne ocjene u posljednja dva razreda osnovnoga obrazovanja iz nastavnih predmeta Hrvatski jezik, Matematika i prvi strani jezik te triju nastavnih predmeta važnih za nastavak obrazovanja u pojedinim vrstama obrazovnih programa (2 s </a:t>
            </a:r>
            <a:r>
              <a:rPr lang="hr-HR" sz="3200" i="1" dirty="0" smtClean="0"/>
              <a:t>Popisa predmeta važnih za nastavak obrazovanja</a:t>
            </a:r>
            <a:r>
              <a:rPr lang="hr-HR" sz="3200" dirty="0" smtClean="0"/>
              <a:t>, 1 samostalno određuje škola)  </a:t>
            </a:r>
            <a:r>
              <a:rPr lang="hr-HR" sz="3200" dirty="0" smtClean="0">
                <a:solidFill>
                  <a:srgbClr val="FF0000"/>
                </a:solidFill>
              </a:rPr>
              <a:t>80 BODOVA </a:t>
            </a:r>
            <a:endParaRPr lang="hr-HR" sz="32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POPIS PREDMETA POSEBNO VAŽNIH ZA UPIS 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- na web stranici </a:t>
            </a:r>
            <a:r>
              <a:rPr lang="hr-HR" dirty="0" smtClean="0">
                <a:solidFill>
                  <a:srgbClr val="FF0000"/>
                </a:solidFill>
                <a:hlinkClick r:id="rId2"/>
              </a:rPr>
              <a:t>www.upisi.hr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- kod razrednika i pedagoginje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RAČUNANJE BODOVA </a:t>
            </a:r>
            <a:r>
              <a:rPr lang="hr-HR" sz="2400" dirty="0" smtClean="0">
                <a:solidFill>
                  <a:srgbClr val="FF0000"/>
                </a:solidFill>
              </a:rPr>
              <a:t>STRUKOVNE ŠKOLE (TRAJANJE NAJMANJE TRI GODINE) </a:t>
            </a:r>
            <a:endParaRPr lang="hr-HR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343217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370"/>
                <a:gridCol w="1238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UČENIK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20 BODOVA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04800" y="4267200"/>
          <a:ext cx="8610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2133600"/>
                <a:gridCol w="16002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STRANI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30 BODOVA 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5562600" y="228600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UKUPNO: 50 BODOVA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RAČUNANJE BODOVA </a:t>
            </a:r>
            <a:r>
              <a:rPr lang="hr-HR" sz="2400" dirty="0" smtClean="0">
                <a:solidFill>
                  <a:srgbClr val="FF0000"/>
                </a:solidFill>
              </a:rPr>
              <a:t>GIMNAZIJE I STRUKOVNE ŠKOLE (ČETIRI GODINE)</a:t>
            </a:r>
            <a:endParaRPr lang="hr-H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327977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071"/>
                <a:gridCol w="1927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UČENIK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5.00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5.00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5.00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UKUPNO: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20 BODOVA 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52400" y="4114800"/>
          <a:ext cx="85537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762000"/>
                <a:gridCol w="1371600"/>
                <a:gridCol w="1143000"/>
                <a:gridCol w="1143000"/>
                <a:gridCol w="1066800"/>
                <a:gridCol w="705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RAZRED: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HRVATSKI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MAT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STRANI JEZIK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</a:t>
                      </a:r>
                    </a:p>
                    <a:p>
                      <a:pPr algn="ctr"/>
                      <a:r>
                        <a:rPr lang="hr-HR" sz="1200" dirty="0" smtClean="0"/>
                        <a:t>1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2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3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hr-H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4572000" y="2514600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UKUPNO: 80 BODOVA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358</TotalTime>
  <Words>916</Words>
  <Application>Microsoft Office PowerPoint</Application>
  <PresentationFormat>Prikaz na zaslonu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Građanski</vt:lpstr>
      <vt:lpstr>UPISI U SREDNJE ŠKOLE ELEMENTI I KRITERIJI</vt:lpstr>
      <vt:lpstr>UPISI U SREDNJE ŠKOLE</vt:lpstr>
      <vt:lpstr>UPISI U SREDNJE ŠKOLE</vt:lpstr>
      <vt:lpstr>Slajd 4</vt:lpstr>
      <vt:lpstr>Slajd 5</vt:lpstr>
      <vt:lpstr>  I. ZAJEDNIČKI ELEMENTI ZA UPIS:</vt:lpstr>
      <vt:lpstr>Slajd 7</vt:lpstr>
      <vt:lpstr>RAČUNANJE BODOVA STRUKOVNE ŠKOLE (TRAJANJE NAJMANJE TRI GODINE) </vt:lpstr>
      <vt:lpstr>RAČUNANJE BODOVA GIMNAZIJE I STRUKOVNE ŠKOLE (ČETIRI GODINE)</vt:lpstr>
      <vt:lpstr>MINIMALNI BODOVNI PRAG </vt:lpstr>
      <vt:lpstr>II. POSEBAN ELEMENT VREDNOVANJA: </vt:lpstr>
      <vt:lpstr>Slajd 12</vt:lpstr>
      <vt:lpstr>Slajd 13</vt:lpstr>
      <vt:lpstr>III. DODATNI ELEMENT VREDNOVANJA</vt:lpstr>
      <vt:lpstr>   NATJECANJA IZ ZNANJA  </vt:lpstr>
      <vt:lpstr>SPORTSKA NATJECANJA</vt:lpstr>
      <vt:lpstr>Slajd 17</vt:lpstr>
      <vt:lpstr>POPIS SREDNJIH ŠKOLA </vt:lpstr>
      <vt:lpstr>Slajd 19</vt:lpstr>
      <vt:lpstr>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skola</cp:lastModifiedBy>
  <cp:revision>41</cp:revision>
  <dcterms:created xsi:type="dcterms:W3CDTF">2013-04-09T18:54:40Z</dcterms:created>
  <dcterms:modified xsi:type="dcterms:W3CDTF">2014-05-08T09:10:34Z</dcterms:modified>
</cp:coreProperties>
</file>