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1170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3541F-DBEC-4497-9610-B219C30B4701}" type="datetimeFigureOut">
              <a:rPr lang="hr-HR" smtClean="0"/>
              <a:t>31.1.2018.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19D03-A5C3-443D-A23A-29CF97EEB37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63064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3541F-DBEC-4497-9610-B219C30B4701}" type="datetimeFigureOut">
              <a:rPr lang="hr-HR" smtClean="0"/>
              <a:t>31.1.2018.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19D03-A5C3-443D-A23A-29CF97EEB37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46700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3541F-DBEC-4497-9610-B219C30B4701}" type="datetimeFigureOut">
              <a:rPr lang="hr-HR" smtClean="0"/>
              <a:t>31.1.2018.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19D03-A5C3-443D-A23A-29CF97EEB37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72096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3541F-DBEC-4497-9610-B219C30B4701}" type="datetimeFigureOut">
              <a:rPr lang="hr-HR" smtClean="0"/>
              <a:t>31.1.2018.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19D03-A5C3-443D-A23A-29CF97EEB37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48384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3541F-DBEC-4497-9610-B219C30B4701}" type="datetimeFigureOut">
              <a:rPr lang="hr-HR" smtClean="0"/>
              <a:t>31.1.2018.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19D03-A5C3-443D-A23A-29CF97EEB37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83850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3541F-DBEC-4497-9610-B219C30B4701}" type="datetimeFigureOut">
              <a:rPr lang="hr-HR" smtClean="0"/>
              <a:t>31.1.2018.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19D03-A5C3-443D-A23A-29CF97EEB37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1627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3541F-DBEC-4497-9610-B219C30B4701}" type="datetimeFigureOut">
              <a:rPr lang="hr-HR" smtClean="0"/>
              <a:t>31.1.2018.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19D03-A5C3-443D-A23A-29CF97EEB37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96590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3541F-DBEC-4497-9610-B219C30B4701}" type="datetimeFigureOut">
              <a:rPr lang="hr-HR" smtClean="0"/>
              <a:t>31.1.2018.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19D03-A5C3-443D-A23A-29CF97EEB37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53943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3541F-DBEC-4497-9610-B219C30B4701}" type="datetimeFigureOut">
              <a:rPr lang="hr-HR" smtClean="0"/>
              <a:t>31.1.2018.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19D03-A5C3-443D-A23A-29CF97EEB37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25398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3541F-DBEC-4497-9610-B219C30B4701}" type="datetimeFigureOut">
              <a:rPr lang="hr-HR" smtClean="0"/>
              <a:t>31.1.2018.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19D03-A5C3-443D-A23A-29CF97EEB37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71568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3541F-DBEC-4497-9610-B219C30B4701}" type="datetimeFigureOut">
              <a:rPr lang="hr-HR" smtClean="0"/>
              <a:t>31.1.2018.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19D03-A5C3-443D-A23A-29CF97EEB37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40676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3541F-DBEC-4497-9610-B219C30B4701}" type="datetimeFigureOut">
              <a:rPr lang="hr-HR" smtClean="0"/>
              <a:t>31.1.2018.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119D03-A5C3-443D-A23A-29CF97EEB37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65254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>
                <a:latin typeface="Algerian" panose="04020705040A02060702" pitchFamily="82" charset="0"/>
              </a:rPr>
              <a:t>POUČAK O SUKLADNOSTI TROKUTA</a:t>
            </a:r>
            <a:endParaRPr lang="hr-HR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3816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>
              <a:spcBef>
                <a:spcPct val="20000"/>
              </a:spcBef>
            </a:pPr>
            <a:r>
              <a:rPr lang="hr-HR" sz="3200" dirty="0" smtClean="0">
                <a:solidFill>
                  <a:prstClr val="black">
                    <a:tint val="75000"/>
                  </a:prstClr>
                </a:solidFill>
                <a:latin typeface="Algerian" panose="04020705040A02060702" pitchFamily="82" charset="0"/>
                <a:ea typeface="+mn-ea"/>
                <a:cs typeface="+mn-cs"/>
              </a:rPr>
              <a:t/>
            </a:r>
            <a:br>
              <a:rPr lang="hr-HR" sz="3200" dirty="0" smtClean="0">
                <a:solidFill>
                  <a:prstClr val="black">
                    <a:tint val="75000"/>
                  </a:prstClr>
                </a:solidFill>
                <a:latin typeface="Algerian" panose="04020705040A02060702" pitchFamily="82" charset="0"/>
                <a:ea typeface="+mn-ea"/>
                <a:cs typeface="+mn-cs"/>
              </a:rPr>
            </a:br>
            <a:r>
              <a:rPr lang="hr-HR" sz="3200" dirty="0" smtClean="0">
                <a:solidFill>
                  <a:prstClr val="black">
                    <a:tint val="75000"/>
                  </a:prstClr>
                </a:solidFill>
                <a:latin typeface="Algerian" panose="04020705040A02060702" pitchFamily="82" charset="0"/>
                <a:ea typeface="+mn-ea"/>
                <a:cs typeface="+mn-cs"/>
              </a:rPr>
              <a:t>POKUS </a:t>
            </a:r>
            <a:r>
              <a:rPr lang="hr-HR" sz="3200" dirty="0">
                <a:solidFill>
                  <a:prstClr val="black">
                    <a:tint val="75000"/>
                  </a:prstClr>
                </a:solidFill>
                <a:latin typeface="Algerian" panose="04020705040A02060702" pitchFamily="82" charset="0"/>
                <a:ea typeface="+mn-ea"/>
                <a:cs typeface="+mn-cs"/>
              </a:rPr>
              <a:t>BR.1</a:t>
            </a:r>
            <a:br>
              <a:rPr lang="hr-HR" sz="3200" dirty="0">
                <a:solidFill>
                  <a:prstClr val="black">
                    <a:tint val="75000"/>
                  </a:prstClr>
                </a:solidFill>
                <a:latin typeface="Algerian" panose="04020705040A02060702" pitchFamily="82" charset="0"/>
                <a:ea typeface="+mn-ea"/>
                <a:cs typeface="+mn-cs"/>
              </a:rPr>
            </a:br>
            <a:r>
              <a:rPr lang="hr-HR" sz="3200" dirty="0">
                <a:solidFill>
                  <a:prstClr val="black">
                    <a:tint val="75000"/>
                  </a:prstClr>
                </a:solidFill>
                <a:latin typeface="Algerian" panose="04020705040A02060702" pitchFamily="82" charset="0"/>
                <a:ea typeface="+mn-ea"/>
                <a:cs typeface="+mn-cs"/>
              </a:rPr>
              <a:t>MJERENJE VISINE STUPA JAVNE RASVJETE</a:t>
            </a:r>
            <a:br>
              <a:rPr lang="hr-HR" sz="3200" dirty="0">
                <a:solidFill>
                  <a:prstClr val="black">
                    <a:tint val="75000"/>
                  </a:prstClr>
                </a:solidFill>
                <a:latin typeface="Algerian" panose="04020705040A02060702" pitchFamily="82" charset="0"/>
                <a:ea typeface="+mn-ea"/>
                <a:cs typeface="+mn-cs"/>
              </a:rPr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sz="1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Cilj ovog pokusa je bio primjeniti poučak o sličnosti trokuta po kojem su dva trokuta slična ako imaju jednake kutove, a duljine njihovih odgovarajućih stranica proporcionalne.</a:t>
            </a:r>
          </a:p>
          <a:p>
            <a:pPr marL="0" indent="0">
              <a:buNone/>
            </a:pPr>
            <a:r>
              <a:rPr lang="hr-HR" sz="1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Ovaj poučak smo iskoristli kao bi izmjerili visine: rasvjetnog stupa, škole i visinu učenika ili bilo kojeg tijela.</a:t>
            </a:r>
          </a:p>
          <a:p>
            <a:pPr marL="0" indent="0">
              <a:buNone/>
            </a:pPr>
            <a:r>
              <a:rPr lang="hr-HR" sz="1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U pokusu smo koristili zrcalo i metar.</a:t>
            </a:r>
          </a:p>
          <a:p>
            <a:pPr marL="0" indent="0">
              <a:buNone/>
            </a:pPr>
            <a:r>
              <a:rPr lang="hr-HR" sz="1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Zrcalo smo postavili na školsko igralište. Nina je stajala nasuprot stupa javne rasvjete, a ogledalo se nalazilo između objekta čiju visinu moramo izmjeriti i učenice.</a:t>
            </a:r>
          </a:p>
          <a:p>
            <a:pPr marL="0" indent="0">
              <a:buNone/>
            </a:pPr>
            <a:r>
              <a:rPr lang="hr-HR" sz="1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Nina se približavala zrcalu sve dok nije u njemu vidjela odraz reflektora koji je na vrhu rasvjetnog stupa.</a:t>
            </a:r>
          </a:p>
          <a:p>
            <a:pPr marL="0" indent="0">
              <a:buNone/>
            </a:pPr>
            <a:r>
              <a:rPr lang="hr-HR" sz="1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To znači kako zraka svjetlosti koja se odbija pod istim kutom pod kojim dolazi na zrcalo s vrha stupa čini dva slična trokuta. Ta dva trokuta imaju isto ishodište tj. </a:t>
            </a:r>
            <a:r>
              <a:rPr lang="hr-HR" sz="1600" dirty="0">
                <a:latin typeface="Andalus" panose="02020603050405020304" pitchFamily="18" charset="-78"/>
                <a:cs typeface="Andalus" panose="02020603050405020304" pitchFamily="18" charset="-78"/>
              </a:rPr>
              <a:t>z</a:t>
            </a:r>
            <a:r>
              <a:rPr lang="hr-HR" sz="1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ajednički vrh.</a:t>
            </a:r>
          </a:p>
          <a:p>
            <a:pPr marL="0" indent="0">
              <a:buNone/>
            </a:pPr>
            <a:r>
              <a:rPr lang="hr-HR" sz="1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Kako im je taj kut jednak te kut kojeg tvori stup i učenik ( 90° ), onda je i treći kut jednak jer zbroj kutova  trokuta iznosi 180°.</a:t>
            </a:r>
          </a:p>
          <a:p>
            <a:pPr marL="0" indent="0">
              <a:buNone/>
            </a:pPr>
            <a:r>
              <a:rPr lang="hr-HR" sz="1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Zatim je izmerena udaljenost učenice  od zrcala i njena visina te udaljenost od stupa do zrcala. To su dvije katete koje smo stavili u omjer s odgovarajućim proporcionalnim katetama trokuta kojeg je činio rasvjetni stup.</a:t>
            </a:r>
          </a:p>
          <a:p>
            <a:pPr marL="0" indent="0">
              <a:buNone/>
            </a:pPr>
            <a:r>
              <a:rPr lang="hr-HR" sz="1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Tako samo dobili visinu reflektora.</a:t>
            </a:r>
            <a:endParaRPr lang="hr-HR" sz="16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783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Title 1046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858218"/>
          </a:xfrm>
        </p:spPr>
        <p:txBody>
          <a:bodyPr anchor="t">
            <a:normAutofit/>
          </a:bodyPr>
          <a:lstStyle/>
          <a:p>
            <a:pPr algn="l"/>
            <a:r>
              <a:rPr lang="hr-HR" sz="1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IZRAČUN VISINE STUPA:</a:t>
            </a:r>
            <a:br>
              <a:rPr lang="hr-HR" sz="1600" dirty="0" smtClean="0"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hr-HR" sz="1600" dirty="0">
                <a:latin typeface="Andalus" panose="02020603050405020304" pitchFamily="18" charset="-78"/>
                <a:cs typeface="Andalus" panose="02020603050405020304" pitchFamily="18" charset="-78"/>
              </a:rPr>
              <a:t/>
            </a:r>
            <a:br>
              <a:rPr lang="hr-HR" sz="1600" dirty="0"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hr-HR" sz="1600" dirty="0">
                <a:latin typeface="Andalus" panose="02020603050405020304" pitchFamily="18" charset="-78"/>
                <a:cs typeface="Andalus" panose="02020603050405020304" pitchFamily="18" charset="-78"/>
              </a:rPr>
              <a:t>/</a:t>
            </a:r>
            <a:r>
              <a:rPr lang="hr-HR" sz="1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ZC/:/CDI=/BZ/:/BA/</a:t>
            </a:r>
            <a:br>
              <a:rPr lang="hr-HR" sz="1600" dirty="0" smtClean="0"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hr-HR" sz="1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64 : 162 = 430 : X</a:t>
            </a:r>
            <a:br>
              <a:rPr lang="hr-HR" sz="1600" dirty="0" smtClean="0"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hr-HR" sz="1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X= (162 x 430) / 64</a:t>
            </a:r>
            <a:br>
              <a:rPr lang="hr-HR" sz="1600" dirty="0" smtClean="0"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hr-HR" sz="1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X= 1088,43 cm</a:t>
            </a:r>
            <a:endParaRPr lang="hr-HR" sz="16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                                                                                                                                                                 </a:t>
            </a:r>
            <a:endParaRPr lang="hr-HR" dirty="0"/>
          </a:p>
        </p:txBody>
      </p:sp>
      <p:sp>
        <p:nvSpPr>
          <p:cNvPr id="1048" name="Content Placeholder 1047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1600" dirty="0">
                <a:latin typeface="Andalus" panose="02020603050405020304" pitchFamily="18" charset="-78"/>
                <a:cs typeface="Andalus" panose="02020603050405020304" pitchFamily="18" charset="-78"/>
              </a:rPr>
              <a:t>Visina rasvjetnog stupa iznosi približno 10,88m</a:t>
            </a:r>
            <a:r>
              <a:rPr lang="hr-HR" sz="1600" dirty="0"/>
              <a:t>.</a:t>
            </a:r>
          </a:p>
          <a:p>
            <a:pPr marL="0" indent="0">
              <a:buNone/>
            </a:pPr>
            <a:endParaRPr lang="hr-HR" sz="1600" dirty="0" smtClean="0"/>
          </a:p>
        </p:txBody>
      </p:sp>
      <p:sp>
        <p:nvSpPr>
          <p:cNvPr id="1050" name="Content Placeholder 1049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1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Nedostaci koji su mogli utjecati na rezultat su:</a:t>
            </a:r>
          </a:p>
          <a:p>
            <a:pPr marL="0" indent="0">
              <a:buNone/>
            </a:pPr>
            <a:r>
              <a:rPr lang="hr-HR" sz="1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- neprecizno mjerenje</a:t>
            </a:r>
          </a:p>
          <a:p>
            <a:pPr marL="0" indent="0">
              <a:buNone/>
            </a:pPr>
            <a:r>
              <a:rPr lang="hr-HR" sz="1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- neravni teren</a:t>
            </a:r>
            <a:r>
              <a:rPr lang="hr-HR" sz="1600" dirty="0" smtClean="0"/>
              <a:t>.</a:t>
            </a:r>
          </a:p>
          <a:p>
            <a:pPr marL="0" indent="0">
              <a:buNone/>
            </a:pPr>
            <a:endParaRPr lang="hr-HR" sz="1600" dirty="0"/>
          </a:p>
        </p:txBody>
      </p:sp>
      <p:sp>
        <p:nvSpPr>
          <p:cNvPr id="13" name="Right Triangle 12"/>
          <p:cNvSpPr/>
          <p:nvPr/>
        </p:nvSpPr>
        <p:spPr>
          <a:xfrm>
            <a:off x="1125771" y="3746277"/>
            <a:ext cx="1418456" cy="1872208"/>
          </a:xfrm>
          <a:prstGeom prst="rtTriangl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4" name="Right Triangle 13"/>
          <p:cNvSpPr/>
          <p:nvPr/>
        </p:nvSpPr>
        <p:spPr>
          <a:xfrm rot="16200000">
            <a:off x="2465299" y="5017499"/>
            <a:ext cx="684077" cy="517895"/>
          </a:xfrm>
          <a:prstGeom prst="rtTriangl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20" name="TextBox 19"/>
          <p:cNvSpPr txBox="1"/>
          <p:nvPr/>
        </p:nvSpPr>
        <p:spPr>
          <a:xfrm>
            <a:off x="911235" y="5598161"/>
            <a:ext cx="4537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B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298706" y="5583706"/>
            <a:ext cx="394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Z</a:t>
            </a:r>
            <a:endParaRPr lang="hr-HR" dirty="0"/>
          </a:p>
        </p:txBody>
      </p:sp>
      <p:sp>
        <p:nvSpPr>
          <p:cNvPr id="29" name="TextBox 28"/>
          <p:cNvSpPr txBox="1"/>
          <p:nvPr/>
        </p:nvSpPr>
        <p:spPr>
          <a:xfrm>
            <a:off x="2902796" y="4574322"/>
            <a:ext cx="2756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D</a:t>
            </a:r>
            <a:endParaRPr lang="hr-HR" dirty="0"/>
          </a:p>
        </p:txBody>
      </p:sp>
      <p:sp>
        <p:nvSpPr>
          <p:cNvPr id="30" name="Left Brace 29"/>
          <p:cNvSpPr/>
          <p:nvPr/>
        </p:nvSpPr>
        <p:spPr>
          <a:xfrm>
            <a:off x="970323" y="3783660"/>
            <a:ext cx="155448" cy="182015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24" name="TextBox 1023"/>
          <p:cNvSpPr txBox="1"/>
          <p:nvPr/>
        </p:nvSpPr>
        <p:spPr>
          <a:xfrm>
            <a:off x="779330" y="4490534"/>
            <a:ext cx="358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X</a:t>
            </a:r>
            <a:endParaRPr lang="hr-HR" dirty="0"/>
          </a:p>
        </p:txBody>
      </p:sp>
      <p:sp>
        <p:nvSpPr>
          <p:cNvPr id="1025" name="Right Brace 1024"/>
          <p:cNvSpPr/>
          <p:nvPr/>
        </p:nvSpPr>
        <p:spPr>
          <a:xfrm rot="5400000">
            <a:off x="1690983" y="5059144"/>
            <a:ext cx="288032" cy="141845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28" name="Right Brace 1027"/>
          <p:cNvSpPr/>
          <p:nvPr/>
        </p:nvSpPr>
        <p:spPr>
          <a:xfrm rot="5400000">
            <a:off x="2635091" y="5531785"/>
            <a:ext cx="328682" cy="502085"/>
          </a:xfrm>
          <a:prstGeom prst="rightBrace">
            <a:avLst>
              <a:gd name="adj1" fmla="val 0"/>
              <a:gd name="adj2" fmla="val 5170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29" name="Right Brace 1028"/>
          <p:cNvSpPr/>
          <p:nvPr/>
        </p:nvSpPr>
        <p:spPr>
          <a:xfrm>
            <a:off x="3054107" y="4934289"/>
            <a:ext cx="210377" cy="68407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30" name="TextBox 1029"/>
          <p:cNvSpPr txBox="1"/>
          <p:nvPr/>
        </p:nvSpPr>
        <p:spPr>
          <a:xfrm>
            <a:off x="1500128" y="5763876"/>
            <a:ext cx="6943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4,30</a:t>
            </a:r>
            <a:endParaRPr lang="hr-HR" dirty="0"/>
          </a:p>
        </p:txBody>
      </p:sp>
      <p:sp>
        <p:nvSpPr>
          <p:cNvPr id="1033" name="TextBox 1032"/>
          <p:cNvSpPr txBox="1"/>
          <p:nvPr/>
        </p:nvSpPr>
        <p:spPr>
          <a:xfrm>
            <a:off x="3243198" y="5079424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1,62</a:t>
            </a:r>
            <a:endParaRPr lang="hr-HR" dirty="0"/>
          </a:p>
        </p:txBody>
      </p:sp>
      <p:pic>
        <p:nvPicPr>
          <p:cNvPr id="43" name="Picture 3" descr="C:\Users\Računovodstvo.A1XX-XX\Desktop\New folder\IMG-20180131-WA000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460358"/>
            <a:ext cx="2592288" cy="2488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5" name="TextBox 1034"/>
          <p:cNvSpPr txBox="1"/>
          <p:nvPr/>
        </p:nvSpPr>
        <p:spPr>
          <a:xfrm>
            <a:off x="2495717" y="5790560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0,64</a:t>
            </a:r>
            <a:endParaRPr lang="hr-HR" dirty="0"/>
          </a:p>
        </p:txBody>
      </p:sp>
      <p:sp>
        <p:nvSpPr>
          <p:cNvPr id="1036" name="TextBox 1035"/>
          <p:cNvSpPr txBox="1"/>
          <p:nvPr/>
        </p:nvSpPr>
        <p:spPr>
          <a:xfrm>
            <a:off x="911235" y="346035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A</a:t>
            </a:r>
            <a:endParaRPr lang="hr-HR" dirty="0"/>
          </a:p>
        </p:txBody>
      </p:sp>
      <p:sp>
        <p:nvSpPr>
          <p:cNvPr id="1051" name="TextBox 1050"/>
          <p:cNvSpPr txBox="1"/>
          <p:nvPr/>
        </p:nvSpPr>
        <p:spPr>
          <a:xfrm>
            <a:off x="2935100" y="5606002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C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14852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2900" dirty="0">
                <a:solidFill>
                  <a:prstClr val="black">
                    <a:tint val="75000"/>
                  </a:prstClr>
                </a:solidFill>
                <a:latin typeface="Algerian" panose="04020705040A02060702" pitchFamily="82" charset="0"/>
              </a:rPr>
              <a:t>POKUS </a:t>
            </a:r>
            <a:r>
              <a:rPr lang="hr-HR" sz="2900" dirty="0" smtClean="0">
                <a:solidFill>
                  <a:prstClr val="black">
                    <a:tint val="75000"/>
                  </a:prstClr>
                </a:solidFill>
                <a:latin typeface="Algerian" panose="04020705040A02060702" pitchFamily="82" charset="0"/>
              </a:rPr>
              <a:t>BR.2</a:t>
            </a:r>
            <a:r>
              <a:rPr lang="hr-HR" sz="2900" dirty="0">
                <a:solidFill>
                  <a:prstClr val="black">
                    <a:tint val="75000"/>
                  </a:prstClr>
                </a:solidFill>
                <a:latin typeface="Algerian" panose="04020705040A02060702" pitchFamily="82" charset="0"/>
              </a:rPr>
              <a:t/>
            </a:r>
            <a:br>
              <a:rPr lang="hr-HR" sz="2900" dirty="0">
                <a:solidFill>
                  <a:prstClr val="black">
                    <a:tint val="75000"/>
                  </a:prstClr>
                </a:solidFill>
                <a:latin typeface="Algerian" panose="04020705040A02060702" pitchFamily="82" charset="0"/>
              </a:rPr>
            </a:br>
            <a:r>
              <a:rPr lang="hr-HR" sz="2900" dirty="0">
                <a:solidFill>
                  <a:prstClr val="black">
                    <a:tint val="75000"/>
                  </a:prstClr>
                </a:solidFill>
                <a:latin typeface="Algerian" panose="04020705040A02060702" pitchFamily="82" charset="0"/>
              </a:rPr>
              <a:t>MJERENJE VISINE </a:t>
            </a:r>
            <a:r>
              <a:rPr lang="hr-HR" sz="2900" dirty="0" smtClean="0">
                <a:solidFill>
                  <a:prstClr val="black">
                    <a:tint val="75000"/>
                  </a:prstClr>
                </a:solidFill>
                <a:latin typeface="Algerian" panose="04020705040A02060702" pitchFamily="82" charset="0"/>
              </a:rPr>
              <a:t>školske zgrade</a:t>
            </a:r>
            <a:endParaRPr lang="hr-HR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r>
              <a:rPr lang="hr-HR" sz="1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Drugi zadatak je bio mjerenje visine školske zgrade. Zadatak je obavljen na sličan način.</a:t>
            </a:r>
          </a:p>
          <a:p>
            <a:r>
              <a:rPr lang="hr-HR" sz="1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U nastavku je izračun koji smo dobili.</a:t>
            </a:r>
          </a:p>
          <a:p>
            <a:r>
              <a:rPr lang="hr-HR" sz="1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Objašnjenje:</a:t>
            </a:r>
          </a:p>
          <a:p>
            <a:r>
              <a:rPr lang="hr-HR" sz="1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/BZ/-udaljenost školskog zida od zrcala</a:t>
            </a:r>
          </a:p>
          <a:p>
            <a:r>
              <a:rPr lang="hr-HR" sz="1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/CZ/-udaljenost učenice od zrcala</a:t>
            </a:r>
          </a:p>
          <a:p>
            <a:r>
              <a:rPr lang="hr-HR" sz="1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/CD/-visina učenice do očiju</a:t>
            </a:r>
          </a:p>
          <a:p>
            <a:r>
              <a:rPr lang="hr-HR" sz="1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X-visina školske zgrade</a:t>
            </a:r>
          </a:p>
          <a:p>
            <a:r>
              <a:rPr lang="hr-HR" sz="1600" dirty="0">
                <a:latin typeface="Andalus" panose="02020603050405020304" pitchFamily="18" charset="-78"/>
                <a:cs typeface="Andalus" panose="02020603050405020304" pitchFamily="18" charset="-78"/>
              </a:rPr>
              <a:t>/</a:t>
            </a:r>
            <a:r>
              <a:rPr lang="hr-HR" sz="1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BZ/:/CZ/ = X:/CD/</a:t>
            </a:r>
          </a:p>
          <a:p>
            <a:r>
              <a:rPr lang="hr-HR" sz="1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X=(/CD/ x /BZ/ ): /CZ/</a:t>
            </a:r>
          </a:p>
          <a:p>
            <a:r>
              <a:rPr lang="hr-HR" sz="1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/BZ/=415 cm</a:t>
            </a:r>
          </a:p>
          <a:p>
            <a:r>
              <a:rPr lang="hr-HR" sz="1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/ZC/=75 cm</a:t>
            </a:r>
          </a:p>
          <a:p>
            <a:r>
              <a:rPr lang="hr-HR" sz="1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/CD/=154 cm</a:t>
            </a:r>
          </a:p>
          <a:p>
            <a:r>
              <a:rPr lang="hr-HR" sz="1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X=( 415 x 154 ): 75</a:t>
            </a:r>
          </a:p>
          <a:p>
            <a:r>
              <a:rPr lang="hr-HR" sz="1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X=852,13 cm</a:t>
            </a:r>
          </a:p>
          <a:p>
            <a:endParaRPr lang="hr-HR" sz="16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2348880"/>
            <a:ext cx="3024336" cy="244827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639352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0.033 0.027 0.06 0.06 0.06 C 0.099 0.06 0.113 0.03 0.119 0.012 L 0.125 -0.012 C 0.131 -0.03 0.146 -0.06 0.19 -0.06 C 0.218 -0.06 0.25 -0.033 0.25 0 C 0.25 0.033 0.218 0.06 0.19 0.06 C 0.146 0.06 0.131 0.03 0.125 0.012 L 0.119 -0.012 C 0.113 -0.03 0.099 -0.06 0.06 -0.06 C 0.027 -0.06 0 -0.033 0 0 Z" pathEditMode="relative" ptsTypes="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900" dirty="0">
                <a:solidFill>
                  <a:prstClr val="black">
                    <a:tint val="75000"/>
                  </a:prstClr>
                </a:solidFill>
                <a:latin typeface="Algerian" panose="04020705040A02060702" pitchFamily="82" charset="0"/>
              </a:rPr>
              <a:t>POKUS </a:t>
            </a:r>
            <a:r>
              <a:rPr lang="hr-HR" sz="2900" dirty="0" smtClean="0">
                <a:solidFill>
                  <a:prstClr val="black">
                    <a:tint val="75000"/>
                  </a:prstClr>
                </a:solidFill>
                <a:latin typeface="Algerian" panose="04020705040A02060702" pitchFamily="82" charset="0"/>
              </a:rPr>
              <a:t>BR.3</a:t>
            </a:r>
            <a:r>
              <a:rPr lang="hr-HR" sz="2900" dirty="0">
                <a:solidFill>
                  <a:prstClr val="black">
                    <a:tint val="75000"/>
                  </a:prstClr>
                </a:solidFill>
                <a:latin typeface="Algerian" panose="04020705040A02060702" pitchFamily="82" charset="0"/>
              </a:rPr>
              <a:t/>
            </a:r>
            <a:br>
              <a:rPr lang="hr-HR" sz="2900" dirty="0">
                <a:solidFill>
                  <a:prstClr val="black">
                    <a:tint val="75000"/>
                  </a:prstClr>
                </a:solidFill>
                <a:latin typeface="Algerian" panose="04020705040A02060702" pitchFamily="82" charset="0"/>
              </a:rPr>
            </a:br>
            <a:r>
              <a:rPr lang="hr-HR" sz="2900" dirty="0">
                <a:solidFill>
                  <a:prstClr val="black">
                    <a:tint val="75000"/>
                  </a:prstClr>
                </a:solidFill>
                <a:latin typeface="Algerian" panose="04020705040A02060702" pitchFamily="82" charset="0"/>
              </a:rPr>
              <a:t>MJERENJE VISINE </a:t>
            </a:r>
            <a:r>
              <a:rPr lang="hr-HR" sz="2900" dirty="0" smtClean="0">
                <a:solidFill>
                  <a:prstClr val="black">
                    <a:tint val="75000"/>
                  </a:prstClr>
                </a:solidFill>
                <a:latin typeface="Algerian" panose="04020705040A02060702" pitchFamily="82" charset="0"/>
              </a:rPr>
              <a:t>učenice</a:t>
            </a:r>
            <a:endParaRPr lang="hr-HR" sz="2900" dirty="0">
              <a:latin typeface="Algerian" panose="04020705040A02060702" pitchFamily="82" charset="0"/>
              <a:cs typeface="Andalus" panose="02020603050405020304" pitchFamily="18" charset="-78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8291264" cy="639762"/>
          </a:xfrm>
        </p:spPr>
        <p:txBody>
          <a:bodyPr>
            <a:normAutofit fontScale="92500"/>
          </a:bodyPr>
          <a:lstStyle/>
          <a:p>
            <a:r>
              <a:rPr lang="hr-HR" sz="1600" b="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Nina je stavila štap okomito na površinu školskog igrališta čiju duljinu sjene smo izmjerili.Također smo izmjerili duljinu štapa. Pored štapa je stala Nina čiju duljinu sjene smo također izmjerili .</a:t>
            </a:r>
          </a:p>
          <a:p>
            <a:endParaRPr lang="hr-HR" sz="1600" b="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hr-HR" sz="1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Objašnjenje:</a:t>
            </a:r>
          </a:p>
          <a:p>
            <a:r>
              <a:rPr lang="hr-HR" sz="1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/BC/-duljina sjene učenika-412 cm</a:t>
            </a:r>
          </a:p>
          <a:p>
            <a:r>
              <a:rPr lang="hr-HR" sz="1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/B´C´/-duljina sjene štapa-224 cm</a:t>
            </a:r>
          </a:p>
          <a:p>
            <a:r>
              <a:rPr lang="hr-HR" sz="1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/A´B´/-visina štapa-102 cm</a:t>
            </a:r>
          </a:p>
          <a:p>
            <a:r>
              <a:rPr lang="hr-HR" sz="1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/AB/-visina učenika-nepoznato</a:t>
            </a:r>
          </a:p>
          <a:p>
            <a:r>
              <a:rPr lang="hr-HR" sz="1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Sukladno poučku o sličnosti trokuta,</a:t>
            </a:r>
          </a:p>
          <a:p>
            <a:r>
              <a:rPr lang="hr-HR" sz="1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stranice se odnose proporcionalno:</a:t>
            </a:r>
          </a:p>
          <a:p>
            <a:r>
              <a:rPr lang="hr-HR" sz="1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/BC/:/AB/=/B´C´/:/A´B´/.</a:t>
            </a:r>
          </a:p>
          <a:p>
            <a:r>
              <a:rPr lang="hr-HR" sz="1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Uvrštavajući rezultate, dobivamo:</a:t>
            </a:r>
          </a:p>
          <a:p>
            <a:r>
              <a:rPr lang="hr-HR" sz="1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412 : /AB/=224 : 102</a:t>
            </a:r>
          </a:p>
          <a:p>
            <a:r>
              <a:rPr lang="hr-HR" sz="1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Slijedi:</a:t>
            </a:r>
          </a:p>
          <a:p>
            <a:r>
              <a:rPr lang="hr-HR" sz="1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/AB/= ( 412 x 102 ): 224</a:t>
            </a:r>
          </a:p>
          <a:p>
            <a:r>
              <a:rPr lang="hr-HR" sz="1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/AB/=187.61cm</a:t>
            </a:r>
            <a:endParaRPr lang="hr-HR" sz="16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hr-HR" sz="1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Pogreška koja se događa pri mjerenju je zbog same nepreciznosti mjeranja visine učenika,ali i ostalih mjera.</a:t>
            </a:r>
          </a:p>
          <a:p>
            <a:r>
              <a:rPr lang="hr-HR" sz="1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Također,postavljanje štapa u okomiti položaj nije precizno.</a:t>
            </a:r>
            <a:endParaRPr lang="hr-HR" sz="16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3645024"/>
            <a:ext cx="3672408" cy="2355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9564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395536" y="273050"/>
            <a:ext cx="8291264" cy="5853113"/>
          </a:xfrm>
        </p:spPr>
        <p:txBody>
          <a:bodyPr>
            <a:normAutofit/>
          </a:bodyPr>
          <a:lstStyle/>
          <a:p>
            <a:r>
              <a:rPr lang="hr-HR" sz="1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Bilo je zanimljivo raditi pokuse iz matematike jer nam tako matematika postaje zanimljivija</a:t>
            </a:r>
          </a:p>
          <a:p>
            <a:r>
              <a:rPr lang="hr-HR" sz="1600" dirty="0">
                <a:latin typeface="Andalus" panose="02020603050405020304" pitchFamily="18" charset="-78"/>
                <a:cs typeface="Andalus" panose="02020603050405020304" pitchFamily="18" charset="-78"/>
              </a:rPr>
              <a:t>i</a:t>
            </a:r>
            <a:r>
              <a:rPr lang="hr-HR" sz="1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manje naporna.</a:t>
            </a:r>
          </a:p>
          <a:p>
            <a:r>
              <a:rPr lang="hr-HR" sz="1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Ovo nam pokazuje kako su ovi poučci jako primjenjivi u svakodnevnoj praksi.</a:t>
            </a:r>
          </a:p>
          <a:p>
            <a:endParaRPr lang="hr-HR" sz="16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endParaRPr lang="hr-HR" sz="16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endParaRPr lang="hr-HR" sz="2800" dirty="0" smtClean="0">
              <a:latin typeface="Algerian" panose="04020705040A02060702" pitchFamily="82" charset="0"/>
              <a:cs typeface="Andalus" panose="02020603050405020304" pitchFamily="18" charset="-78"/>
            </a:endParaRPr>
          </a:p>
          <a:p>
            <a:r>
              <a:rPr lang="hr-HR" sz="2800" dirty="0" smtClean="0">
                <a:latin typeface="Algerian" panose="04020705040A02060702" pitchFamily="82" charset="0"/>
                <a:cs typeface="Andalus" panose="02020603050405020304" pitchFamily="18" charset="-78"/>
              </a:rPr>
              <a:t>Prezentaciju pripremile:</a:t>
            </a:r>
          </a:p>
          <a:p>
            <a:endParaRPr lang="hr-HR" sz="2800" dirty="0" smtClean="0">
              <a:latin typeface="Algerian" panose="04020705040A02060702" pitchFamily="82" charset="0"/>
              <a:cs typeface="Andalus" panose="02020603050405020304" pitchFamily="18" charset="-78"/>
            </a:endParaRPr>
          </a:p>
          <a:p>
            <a:r>
              <a:rPr lang="hr-HR" sz="2800" dirty="0" smtClean="0">
                <a:latin typeface="Algerian" panose="04020705040A02060702" pitchFamily="82" charset="0"/>
                <a:cs typeface="Andalus" panose="02020603050405020304" pitchFamily="18" charset="-78"/>
              </a:rPr>
              <a:t>                    NINA DORIĆ I LUCE GRANIĆ</a:t>
            </a:r>
          </a:p>
          <a:p>
            <a:endParaRPr lang="hr-HR" sz="16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endParaRPr lang="hr-HR" sz="16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62993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525</Words>
  <Application>Microsoft Office PowerPoint</Application>
  <PresentationFormat>On-screen Show (4:3)</PresentationFormat>
  <Paragraphs>67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POUČAK O SUKLADNOSTI TROKUTA</vt:lpstr>
      <vt:lpstr> POKUS BR.1 MJERENJE VISINE STUPA JAVNE RASVJETE </vt:lpstr>
      <vt:lpstr>IZRAČUN VISINE STUPA:  /ZC/:/CDI=/BZ/:/BA/ 64 : 162 = 430 : X X= (162 x 430) / 64 X= 1088,43 cm</vt:lpstr>
      <vt:lpstr>POKUS BR.2 MJERENJE VISINE školske zgrade</vt:lpstr>
      <vt:lpstr>POKUS BR.3 MJERENJE VISINE učenice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Računovodstvo</dc:creator>
  <cp:lastModifiedBy>Lovorka Krstulović</cp:lastModifiedBy>
  <cp:revision>68</cp:revision>
  <dcterms:created xsi:type="dcterms:W3CDTF">2018-01-31T07:37:11Z</dcterms:created>
  <dcterms:modified xsi:type="dcterms:W3CDTF">2018-01-31T15:06:14Z</dcterms:modified>
</cp:coreProperties>
</file>