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6" r:id="rId4"/>
    <p:sldId id="267" r:id="rId5"/>
    <p:sldId id="268" r:id="rId6"/>
    <p:sldId id="271" r:id="rId7"/>
    <p:sldId id="272" r:id="rId8"/>
    <p:sldId id="273" r:id="rId9"/>
    <p:sldId id="274" r:id="rId10"/>
    <p:sldId id="269" r:id="rId11"/>
    <p:sldId id="263" r:id="rId12"/>
    <p:sldId id="265" r:id="rId13"/>
    <p:sldId id="264" r:id="rId14"/>
    <p:sldId id="260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10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78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09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35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52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7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576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57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7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36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62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69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41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71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7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55CF-08E0-4F26-9AAF-BA03550BDAA5}" type="datetimeFigureOut">
              <a:rPr lang="hr-HR" smtClean="0"/>
              <a:t>28.6.2019.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671F842-E11D-4A1F-BCED-E83C0FE6E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5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2578" y="103032"/>
            <a:ext cx="9098926" cy="1094704"/>
          </a:xfrm>
        </p:spPr>
        <p:txBody>
          <a:bodyPr/>
          <a:lstStyle/>
          <a:p>
            <a:pPr algn="ctr"/>
            <a:r>
              <a:rPr lang="en-US" sz="4800" i="1" dirty="0">
                <a:solidFill>
                  <a:srgbClr val="7030A0"/>
                </a:solidFill>
              </a:rPr>
              <a:t>ERASMUS </a:t>
            </a:r>
            <a:r>
              <a:rPr lang="en-US" sz="4800" i="1" dirty="0" smtClean="0">
                <a:solidFill>
                  <a:srgbClr val="7030A0"/>
                </a:solidFill>
              </a:rPr>
              <a:t>+</a:t>
            </a:r>
            <a:r>
              <a:rPr lang="hr-HR" sz="4800" i="1" dirty="0" smtClean="0">
                <a:solidFill>
                  <a:srgbClr val="7030A0"/>
                </a:solidFill>
              </a:rPr>
              <a:t> </a:t>
            </a:r>
            <a:r>
              <a:rPr lang="en-US" sz="4800" i="1" dirty="0" smtClean="0">
                <a:solidFill>
                  <a:srgbClr val="7030A0"/>
                </a:solidFill>
              </a:rPr>
              <a:t>KA 1</a:t>
            </a:r>
            <a:r>
              <a:rPr lang="hr-HR" sz="4800" i="1" dirty="0" smtClean="0">
                <a:solidFill>
                  <a:srgbClr val="7030A0"/>
                </a:solidFill>
              </a:rPr>
              <a:t> - </a:t>
            </a:r>
            <a:r>
              <a:rPr lang="en-US" sz="4800" i="1" dirty="0" smtClean="0">
                <a:solidFill>
                  <a:srgbClr val="7030A0"/>
                </a:solidFill>
              </a:rPr>
              <a:t>BOLOGNIA</a:t>
            </a:r>
            <a:endParaRPr lang="hr-HR" sz="4800" i="1" dirty="0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609" y="1197736"/>
            <a:ext cx="9098926" cy="79162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err="1">
                <a:solidFill>
                  <a:srgbClr val="7030A0"/>
                </a:solidFill>
              </a:rPr>
              <a:t>Razvijajmo</a:t>
            </a:r>
            <a:r>
              <a:rPr lang="en-US" sz="3600" i="1" dirty="0">
                <a:solidFill>
                  <a:srgbClr val="7030A0"/>
                </a:solidFill>
              </a:rPr>
              <a:t> se </a:t>
            </a:r>
            <a:r>
              <a:rPr lang="en-US" sz="3600" i="1" dirty="0" err="1">
                <a:solidFill>
                  <a:srgbClr val="7030A0"/>
                </a:solidFill>
              </a:rPr>
              <a:t>zajedno</a:t>
            </a:r>
            <a:r>
              <a:rPr lang="en-US" sz="3600" i="1" dirty="0">
                <a:solidFill>
                  <a:srgbClr val="7030A0"/>
                </a:solidFill>
              </a:rPr>
              <a:t> </a:t>
            </a:r>
            <a:r>
              <a:rPr lang="en-US" sz="3600" i="1" dirty="0" err="1">
                <a:solidFill>
                  <a:srgbClr val="7030A0"/>
                </a:solidFill>
              </a:rPr>
              <a:t>putem</a:t>
            </a:r>
            <a:r>
              <a:rPr lang="en-US" sz="3600" i="1" dirty="0">
                <a:solidFill>
                  <a:srgbClr val="7030A0"/>
                </a:solidFill>
              </a:rPr>
              <a:t> </a:t>
            </a:r>
            <a:r>
              <a:rPr lang="en-US" sz="3600" i="1" dirty="0" err="1">
                <a:solidFill>
                  <a:srgbClr val="7030A0"/>
                </a:solidFill>
              </a:rPr>
              <a:t>inovacije</a:t>
            </a:r>
            <a:endParaRPr lang="hr-HR" sz="3600" i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Slikovni rezultat za BOLOG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35" y="1989359"/>
            <a:ext cx="3495211" cy="45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slov 2"/>
          <p:cNvSpPr txBox="1">
            <a:spLocks/>
          </p:cNvSpPr>
          <p:nvPr/>
        </p:nvSpPr>
        <p:spPr>
          <a:xfrm>
            <a:off x="7612701" y="6196761"/>
            <a:ext cx="2601534" cy="534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4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Jadranka &amp; Ines</a:t>
            </a:r>
            <a:endParaRPr lang="hr-HR" sz="24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67933"/>
            <a:ext cx="8596668" cy="832834"/>
          </a:xfrm>
        </p:spPr>
        <p:txBody>
          <a:bodyPr/>
          <a:lstStyle/>
          <a:p>
            <a:r>
              <a:rPr lang="hr-HR" dirty="0" smtClean="0"/>
              <a:t>Četvrti, peti i šesti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79639"/>
            <a:ext cx="8596668" cy="3880773"/>
          </a:xfrm>
        </p:spPr>
        <p:txBody>
          <a:bodyPr/>
          <a:lstStyle/>
          <a:p>
            <a:pPr algn="just"/>
            <a:r>
              <a:rPr lang="en-US" dirty="0" err="1"/>
              <a:t>Razrada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etapama</a:t>
            </a:r>
            <a:r>
              <a:rPr lang="en-US" dirty="0"/>
              <a:t>, </a:t>
            </a:r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proračuna</a:t>
            </a:r>
            <a:r>
              <a:rPr lang="en-US" dirty="0"/>
              <a:t> , </a:t>
            </a:r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konkretnih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financiranih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EU,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primjera</a:t>
            </a:r>
            <a:r>
              <a:rPr lang="en-US" dirty="0"/>
              <a:t> </a:t>
            </a:r>
            <a:r>
              <a:rPr lang="en-US" dirty="0" err="1"/>
              <a:t>proračuna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Izrada</a:t>
            </a:r>
            <a:r>
              <a:rPr lang="en-US" dirty="0" smtClean="0"/>
              <a:t> </a:t>
            </a:r>
            <a:r>
              <a:rPr lang="en-US" dirty="0" err="1"/>
              <a:t>Europassa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certifikata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1" name="Picture 3" descr="IMG-20190310-WA0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32" y="3889420"/>
            <a:ext cx="4341598" cy="24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" y="3889420"/>
            <a:ext cx="4680066" cy="24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67933"/>
            <a:ext cx="8596668" cy="832834"/>
          </a:xfrm>
        </p:spPr>
        <p:txBody>
          <a:bodyPr/>
          <a:lstStyle/>
          <a:p>
            <a:r>
              <a:rPr lang="hr-HR" dirty="0" smtClean="0"/>
              <a:t>Četvrti, peti i šesti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98580"/>
            <a:ext cx="8596668" cy="3880773"/>
          </a:xfrm>
        </p:spPr>
        <p:txBody>
          <a:bodyPr/>
          <a:lstStyle/>
          <a:p>
            <a:r>
              <a:rPr lang="en-US" dirty="0" err="1" smtClean="0"/>
              <a:t>Grupni</a:t>
            </a:r>
            <a:r>
              <a:rPr lang="en-US" dirty="0" smtClean="0"/>
              <a:t> </a:t>
            </a:r>
            <a:r>
              <a:rPr lang="en-US" dirty="0"/>
              <a:t>rad –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proračuna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popunjavanje</a:t>
            </a:r>
            <a:r>
              <a:rPr lang="en-US" dirty="0"/>
              <a:t> </a:t>
            </a:r>
            <a:r>
              <a:rPr lang="en-US" dirty="0" err="1"/>
              <a:t>prijavnog</a:t>
            </a:r>
            <a:r>
              <a:rPr lang="en-US" dirty="0"/>
              <a:t> </a:t>
            </a:r>
            <a:r>
              <a:rPr lang="en-US" dirty="0" err="1"/>
              <a:t>obrasca</a:t>
            </a:r>
            <a:r>
              <a:rPr lang="en-US" dirty="0"/>
              <a:t>.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fazama</a:t>
            </a:r>
            <a:r>
              <a:rPr lang="en-US" dirty="0"/>
              <a:t> </a:t>
            </a:r>
            <a:r>
              <a:rPr lang="en-US" dirty="0" err="1"/>
              <a:t>pripreme</a:t>
            </a:r>
            <a:r>
              <a:rPr lang="en-US" dirty="0"/>
              <a:t>, </a:t>
            </a:r>
            <a:r>
              <a:rPr lang="en-US" dirty="0" err="1"/>
              <a:t>diseminacija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 </a:t>
            </a:r>
            <a:r>
              <a:rPr lang="en-US" dirty="0" err="1"/>
              <a:t>projekta</a:t>
            </a:r>
            <a:r>
              <a:rPr lang="en-US" dirty="0" smtClean="0"/>
              <a:t>.</a:t>
            </a:r>
            <a:endParaRPr lang="hr-HR" dirty="0" smtClean="0"/>
          </a:p>
          <a:p>
            <a:pPr algn="just"/>
            <a:endParaRPr lang="hr-HR" dirty="0"/>
          </a:p>
          <a:p>
            <a:r>
              <a:rPr lang="en-US" dirty="0" err="1"/>
              <a:t>Grupni</a:t>
            </a:r>
            <a:r>
              <a:rPr lang="en-US" dirty="0"/>
              <a:t> rad – </a:t>
            </a:r>
            <a:r>
              <a:rPr lang="en-US" dirty="0" err="1"/>
              <a:t>dovršenje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vezanim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pripremu</a:t>
            </a:r>
            <a:r>
              <a:rPr lang="en-US" dirty="0"/>
              <a:t>, </a:t>
            </a:r>
            <a:r>
              <a:rPr lang="en-US" dirty="0" err="1"/>
              <a:t>širenje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praćenje</a:t>
            </a:r>
            <a:endParaRPr lang="hr-HR" dirty="0"/>
          </a:p>
          <a:p>
            <a:endParaRPr lang="hr-HR" dirty="0"/>
          </a:p>
        </p:txBody>
      </p:sp>
      <p:pic>
        <p:nvPicPr>
          <p:cNvPr id="8194" name="Picture 2" descr="IMG-20190310-WA0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23" y="3997866"/>
            <a:ext cx="3552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9" r="2032" b="11176"/>
          <a:stretch/>
        </p:blipFill>
        <p:spPr>
          <a:xfrm>
            <a:off x="4951377" y="3790452"/>
            <a:ext cx="4991114" cy="2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64895"/>
            <a:ext cx="8596668" cy="704045"/>
          </a:xfrm>
        </p:spPr>
        <p:txBody>
          <a:bodyPr/>
          <a:lstStyle/>
          <a:p>
            <a:pPr algn="ctr"/>
            <a:r>
              <a:rPr lang="hr-HR" dirty="0" smtClean="0"/>
              <a:t>Šesti dan – odlazak u Firencu</a:t>
            </a:r>
            <a:endParaRPr lang="hr-HR" dirty="0"/>
          </a:p>
        </p:txBody>
      </p:sp>
      <p:pic>
        <p:nvPicPr>
          <p:cNvPr id="5122" name="Picture 2" descr="IMG-20190310-WA0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97" y="1480313"/>
            <a:ext cx="3691217" cy="206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-20190310-WA00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49" y="3957759"/>
            <a:ext cx="4584715" cy="25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-20190310-WA00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44" y="4594410"/>
            <a:ext cx="3499710" cy="195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1" y="1480313"/>
            <a:ext cx="4542057" cy="2554907"/>
          </a:xfrm>
        </p:spPr>
      </p:pic>
    </p:spTree>
    <p:extLst>
      <p:ext uri="{BB962C8B-B14F-4D97-AF65-F5344CB8AC3E}">
        <p14:creationId xmlns:p14="http://schemas.microsoft.com/office/powerpoint/2010/main" val="26978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941"/>
          </a:xfrm>
        </p:spPr>
        <p:txBody>
          <a:bodyPr/>
          <a:lstStyle/>
          <a:p>
            <a:r>
              <a:rPr lang="hr-HR" dirty="0" smtClean="0"/>
              <a:t>Sedmi dan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28800"/>
            <a:ext cx="8596668" cy="3880773"/>
          </a:xfrm>
        </p:spPr>
        <p:txBody>
          <a:bodyPr/>
          <a:lstStyle/>
          <a:p>
            <a:r>
              <a:rPr lang="en-US" dirty="0" err="1"/>
              <a:t>Okrugli</a:t>
            </a:r>
            <a:r>
              <a:rPr lang="en-US" dirty="0"/>
              <a:t> </a:t>
            </a:r>
            <a:r>
              <a:rPr lang="en-US" dirty="0" err="1"/>
              <a:t>stol</a:t>
            </a:r>
            <a:r>
              <a:rPr lang="en-US" dirty="0"/>
              <a:t>, </a:t>
            </a:r>
            <a:r>
              <a:rPr lang="en-US" dirty="0" err="1"/>
              <a:t>evaluacija</a:t>
            </a:r>
            <a:r>
              <a:rPr lang="en-US" dirty="0"/>
              <a:t> </a:t>
            </a:r>
            <a:r>
              <a:rPr lang="en-US" dirty="0" err="1" smtClean="0"/>
              <a:t>Projekta</a:t>
            </a:r>
            <a:endParaRPr lang="hr-HR" dirty="0" smtClean="0"/>
          </a:p>
          <a:p>
            <a:endParaRPr lang="hr-HR" dirty="0"/>
          </a:p>
          <a:p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podjela</a:t>
            </a:r>
            <a:r>
              <a:rPr lang="en-US" dirty="0"/>
              <a:t> </a:t>
            </a:r>
            <a:r>
              <a:rPr lang="en-US" dirty="0" err="1"/>
              <a:t>certifikata</a:t>
            </a:r>
            <a:endParaRPr lang="hr-HR" dirty="0"/>
          </a:p>
          <a:p>
            <a:endParaRPr lang="hr-HR" dirty="0"/>
          </a:p>
        </p:txBody>
      </p:sp>
      <p:pic>
        <p:nvPicPr>
          <p:cNvPr id="6146" name="Picture 2" descr="IMG-20190310-WA0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0" y="3678789"/>
            <a:ext cx="28384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-20190310-WA0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55" y="3678789"/>
            <a:ext cx="2790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G-20190310-WA0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5733"/>
          <a:stretch>
            <a:fillRect/>
          </a:stretch>
        </p:blipFill>
        <p:spPr bwMode="auto">
          <a:xfrm>
            <a:off x="6731765" y="3369380"/>
            <a:ext cx="3345021" cy="18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20190308_151218(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8" r="12222"/>
          <a:stretch>
            <a:fillRect/>
          </a:stretch>
        </p:blipFill>
        <p:spPr bwMode="auto">
          <a:xfrm>
            <a:off x="6697921" y="1127463"/>
            <a:ext cx="3378865" cy="199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27" y="609600"/>
            <a:ext cx="4226580" cy="237745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3892952"/>
            <a:ext cx="4172756" cy="2347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1" y="3892952"/>
            <a:ext cx="4172757" cy="2347175"/>
          </a:xfrm>
          <a:prstGeom prst="rect">
            <a:avLst/>
          </a:prstGeom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4" y="288724"/>
            <a:ext cx="2462514" cy="32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>
          <a:xfrm>
            <a:off x="1744185" y="666456"/>
            <a:ext cx="7530443" cy="84883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HVALA NA POZORNOSTI !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51" y="2434386"/>
            <a:ext cx="2305310" cy="407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2151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893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406104"/>
            <a:ext cx="8596668" cy="39966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Erasmus + KA 1 </a:t>
            </a:r>
            <a:r>
              <a:rPr lang="en-US" dirty="0" err="1"/>
              <a:t>projekta</a:t>
            </a:r>
            <a:r>
              <a:rPr lang="en-US" dirty="0"/>
              <a:t> “ </a:t>
            </a:r>
            <a:r>
              <a:rPr lang="en-US" dirty="0" err="1"/>
              <a:t>Razvijajmo</a:t>
            </a:r>
            <a:r>
              <a:rPr lang="en-US" dirty="0"/>
              <a:t> se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 smtClean="0"/>
              <a:t>inovacije</a:t>
            </a:r>
            <a:r>
              <a:rPr lang="en-US" dirty="0" smtClean="0"/>
              <a:t>”</a:t>
            </a:r>
            <a:r>
              <a:rPr lang="hr-HR" dirty="0" smtClean="0"/>
              <a:t> </a:t>
            </a:r>
            <a:r>
              <a:rPr lang="en-US" dirty="0" err="1" smtClean="0"/>
              <a:t>ostvarili</a:t>
            </a:r>
            <a:r>
              <a:rPr lang="en-US" dirty="0" smtClean="0"/>
              <a:t> </a:t>
            </a:r>
            <a:r>
              <a:rPr lang="en-US" dirty="0" err="1"/>
              <a:t>smo</a:t>
            </a:r>
            <a:r>
              <a:rPr lang="en-US" dirty="0"/>
              <a:t> 7. </a:t>
            </a:r>
            <a:r>
              <a:rPr lang="en-US" dirty="0" err="1"/>
              <a:t>mobilnost</a:t>
            </a:r>
            <a:r>
              <a:rPr lang="en-US" dirty="0"/>
              <a:t> od 3. </a:t>
            </a:r>
            <a:r>
              <a:rPr lang="en-US" dirty="0" err="1" smtClean="0"/>
              <a:t>ožujk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do 9.ožujka  u </a:t>
            </a:r>
            <a:r>
              <a:rPr lang="en-US" dirty="0" err="1"/>
              <a:t>središtu</a:t>
            </a:r>
            <a:r>
              <a:rPr lang="en-US" dirty="0"/>
              <a:t> </a:t>
            </a:r>
            <a:r>
              <a:rPr lang="en-US" dirty="0" err="1"/>
              <a:t>pokrajine</a:t>
            </a:r>
            <a:r>
              <a:rPr lang="en-US" dirty="0"/>
              <a:t> Emilia – Romagna, </a:t>
            </a:r>
            <a:r>
              <a:rPr lang="en-US" dirty="0" err="1"/>
              <a:t>gradu</a:t>
            </a:r>
            <a:r>
              <a:rPr lang="en-US" dirty="0"/>
              <a:t> Bologna</a:t>
            </a:r>
            <a:r>
              <a:rPr lang="en-US" dirty="0" smtClean="0"/>
              <a:t>.</a:t>
            </a:r>
            <a:endParaRPr lang="hr-HR" dirty="0" smtClean="0"/>
          </a:p>
          <a:p>
            <a:pPr algn="just"/>
            <a:endParaRPr lang="hr-HR" dirty="0"/>
          </a:p>
          <a:p>
            <a:pPr algn="just"/>
            <a:r>
              <a:rPr lang="en-US" dirty="0"/>
              <a:t>Bologna,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zovu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grad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osnovan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Etrušćana</a:t>
            </a:r>
            <a:r>
              <a:rPr lang="en-US" dirty="0"/>
              <a:t> , a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burne</a:t>
            </a:r>
            <a:r>
              <a:rPr lang="en-US" dirty="0"/>
              <a:t> </a:t>
            </a:r>
            <a:r>
              <a:rPr lang="en-US" dirty="0" err="1"/>
              <a:t>prošlosti</a:t>
            </a:r>
            <a:r>
              <a:rPr lang="en-US" dirty="0"/>
              <a:t> bio je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važnosti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grad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 smtClean="0"/>
              <a:t>Vatikana</a:t>
            </a:r>
            <a:endParaRPr lang="hr-HR" dirty="0" smtClean="0"/>
          </a:p>
          <a:p>
            <a:pPr algn="just"/>
            <a:endParaRPr lang="hr-HR" dirty="0" smtClean="0"/>
          </a:p>
          <a:p>
            <a:pPr algn="just"/>
            <a:r>
              <a:rPr lang="en-US" dirty="0" err="1"/>
              <a:t>Nastavnica</a:t>
            </a:r>
            <a:r>
              <a:rPr lang="en-US" dirty="0"/>
              <a:t> </a:t>
            </a:r>
            <a:r>
              <a:rPr lang="en-US" dirty="0" err="1"/>
              <a:t>informatike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matematike</a:t>
            </a:r>
            <a:r>
              <a:rPr lang="en-US" dirty="0"/>
              <a:t> </a:t>
            </a:r>
            <a:r>
              <a:rPr lang="en-US" dirty="0" err="1"/>
              <a:t>Jadranka</a:t>
            </a:r>
            <a:r>
              <a:rPr lang="en-US" dirty="0"/>
              <a:t> </a:t>
            </a:r>
            <a:r>
              <a:rPr lang="en-US" dirty="0" err="1"/>
              <a:t>Ivanušić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ravnateljica</a:t>
            </a:r>
            <a:r>
              <a:rPr lang="en-US" dirty="0"/>
              <a:t> Ines </a:t>
            </a:r>
            <a:r>
              <a:rPr lang="en-US" dirty="0" err="1"/>
              <a:t>Budić</a:t>
            </a:r>
            <a:r>
              <a:rPr lang="en-US" dirty="0"/>
              <a:t> </a:t>
            </a:r>
            <a:r>
              <a:rPr lang="en-US" dirty="0" err="1"/>
              <a:t>pohađale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strukturirani</a:t>
            </a:r>
            <a:r>
              <a:rPr lang="en-US" dirty="0"/>
              <a:t> </a:t>
            </a:r>
            <a:r>
              <a:rPr lang="en-US" dirty="0" err="1"/>
              <a:t>tečaj</a:t>
            </a:r>
            <a:r>
              <a:rPr lang="en-US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“ </a:t>
            </a:r>
            <a:r>
              <a:rPr lang="en-US" b="1" i="1" dirty="0" err="1">
                <a:solidFill>
                  <a:srgbClr val="7030A0"/>
                </a:solidFill>
              </a:rPr>
              <a:t>Kako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osmisliti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hr-HR" b="1" i="1" dirty="0" smtClean="0">
                <a:solidFill>
                  <a:srgbClr val="7030A0"/>
                </a:solidFill>
              </a:rPr>
              <a:t>i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provesti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Projekt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mobilnosti</a:t>
            </a:r>
            <a:r>
              <a:rPr lang="en-US" b="1" i="1" dirty="0">
                <a:solidFill>
                  <a:srgbClr val="7030A0"/>
                </a:solidFill>
              </a:rPr>
              <a:t> Erasmus + </a:t>
            </a:r>
            <a:r>
              <a:rPr lang="en-US" b="1" i="1" dirty="0" err="1">
                <a:solidFill>
                  <a:srgbClr val="7030A0"/>
                </a:solidFill>
              </a:rPr>
              <a:t>za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učenike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hr-HR" b="1" i="1" dirty="0" smtClean="0">
                <a:solidFill>
                  <a:srgbClr val="7030A0"/>
                </a:solidFill>
              </a:rPr>
              <a:t>i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osoblje</a:t>
            </a:r>
            <a:r>
              <a:rPr lang="en-US" b="1" i="1" dirty="0" smtClean="0">
                <a:solidFill>
                  <a:srgbClr val="7030A0"/>
                </a:solidFill>
              </a:rPr>
              <a:t>”.</a:t>
            </a:r>
            <a:endParaRPr lang="hr-HR" b="1" i="1" dirty="0" smtClean="0">
              <a:solidFill>
                <a:srgbClr val="7030A0"/>
              </a:solidFill>
            </a:endParaRPr>
          </a:p>
          <a:p>
            <a:pPr algn="just"/>
            <a:endParaRPr lang="hr-HR" dirty="0"/>
          </a:p>
          <a:p>
            <a:pPr algn="just"/>
            <a:r>
              <a:rPr lang="en-US" dirty="0" err="1"/>
              <a:t>Tečaj</a:t>
            </a:r>
            <a:r>
              <a:rPr lang="en-US" dirty="0"/>
              <a:t> je </a:t>
            </a:r>
            <a:r>
              <a:rPr lang="en-US" dirty="0" err="1"/>
              <a:t>provela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IFOM 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Bolognie</a:t>
            </a:r>
            <a:r>
              <a:rPr lang="en-US" dirty="0"/>
              <a:t>. </a:t>
            </a:r>
            <a:r>
              <a:rPr lang="en-US" dirty="0" err="1"/>
              <a:t>Ugodno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dolasku</a:t>
            </a:r>
            <a:r>
              <a:rPr lang="en-US" dirty="0"/>
              <a:t> </a:t>
            </a:r>
            <a:r>
              <a:rPr lang="en-US" dirty="0" err="1"/>
              <a:t>smjestili</a:t>
            </a:r>
            <a:r>
              <a:rPr lang="en-US" dirty="0"/>
              <a:t> u Hotel </a:t>
            </a:r>
            <a:r>
              <a:rPr lang="en-US" dirty="0" err="1"/>
              <a:t>Camplus</a:t>
            </a:r>
            <a:r>
              <a:rPr lang="en-US" dirty="0"/>
              <a:t> Living </a:t>
            </a:r>
            <a:r>
              <a:rPr lang="en-US" dirty="0" err="1"/>
              <a:t>Bononia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tečaj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odvijao</a:t>
            </a:r>
            <a:r>
              <a:rPr lang="en-US" dirty="0"/>
              <a:t>.</a:t>
            </a:r>
            <a:endParaRPr lang="hr-HR" dirty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1026" name="Picture 2" descr="IMG-20190310-WA0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06" y="205428"/>
            <a:ext cx="3630127" cy="203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4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7578" y="397565"/>
            <a:ext cx="8596668" cy="961623"/>
          </a:xfrm>
        </p:spPr>
        <p:txBody>
          <a:bodyPr/>
          <a:lstStyle/>
          <a:p>
            <a:r>
              <a:rPr lang="hr-HR" dirty="0" smtClean="0"/>
              <a:t>Prvi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2047" y="1359188"/>
            <a:ext cx="8596668" cy="3880773"/>
          </a:xfrm>
        </p:spPr>
        <p:txBody>
          <a:bodyPr/>
          <a:lstStyle/>
          <a:p>
            <a:pPr algn="just"/>
            <a:r>
              <a:rPr lang="en-US" dirty="0" err="1" smtClean="0"/>
              <a:t>Upoznali</a:t>
            </a:r>
            <a:r>
              <a:rPr lang="en-US" dirty="0" smtClean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sudionike</a:t>
            </a:r>
            <a:r>
              <a:rPr lang="en-US" dirty="0"/>
              <a:t> </a:t>
            </a:r>
            <a:r>
              <a:rPr lang="en-US" dirty="0" err="1"/>
              <a:t>tečaja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voditelja</a:t>
            </a:r>
            <a:r>
              <a:rPr lang="en-US" dirty="0"/>
              <a:t> Francesca </a:t>
            </a:r>
            <a:r>
              <a:rPr lang="en-US" dirty="0" err="1"/>
              <a:t>Tarantina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suradnike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sudionike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je </a:t>
            </a:r>
            <a:r>
              <a:rPr lang="en-US" dirty="0" err="1"/>
              <a:t>organizirano</a:t>
            </a:r>
            <a:r>
              <a:rPr lang="en-US" dirty="0"/>
              <a:t> </a:t>
            </a:r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Bologni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zajednički</a:t>
            </a:r>
            <a:r>
              <a:rPr lang="en-US" dirty="0"/>
              <a:t> </a:t>
            </a:r>
            <a:r>
              <a:rPr lang="en-US" dirty="0" err="1"/>
              <a:t>ručak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večera</a:t>
            </a:r>
            <a:r>
              <a:rPr lang="en-US" dirty="0"/>
              <a:t>.</a:t>
            </a:r>
            <a:endParaRPr lang="hr-HR" dirty="0"/>
          </a:p>
          <a:p>
            <a:pPr algn="just"/>
            <a:endParaRPr lang="hr-HR" dirty="0"/>
          </a:p>
        </p:txBody>
      </p:sp>
      <p:pic>
        <p:nvPicPr>
          <p:cNvPr id="2050" name="Picture 2" descr="IMG-20190310-WA0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35" y="3299573"/>
            <a:ext cx="4680180" cy="26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-20190310-WA0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4" y="3299574"/>
            <a:ext cx="4644308" cy="26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64902"/>
            <a:ext cx="8596668" cy="734351"/>
          </a:xfrm>
        </p:spPr>
        <p:txBody>
          <a:bodyPr/>
          <a:lstStyle/>
          <a:p>
            <a:r>
              <a:rPr lang="hr-HR" dirty="0" smtClean="0"/>
              <a:t>Drugi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383320"/>
            <a:ext cx="8596668" cy="3880773"/>
          </a:xfrm>
        </p:spPr>
        <p:txBody>
          <a:bodyPr/>
          <a:lstStyle/>
          <a:p>
            <a:pPr algn="just"/>
            <a:r>
              <a:rPr lang="en-US" dirty="0" err="1" smtClean="0"/>
              <a:t>Uvod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tečaj</a:t>
            </a:r>
            <a:r>
              <a:rPr lang="en-US" dirty="0"/>
              <a:t>,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Erasmus +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naglaskom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učenike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Euro</a:t>
            </a:r>
            <a:r>
              <a:rPr lang="hr-HR" dirty="0" smtClean="0"/>
              <a:t>p</a:t>
            </a:r>
            <a:r>
              <a:rPr lang="en-US" dirty="0" smtClean="0"/>
              <a:t>ski </a:t>
            </a:r>
            <a:r>
              <a:rPr lang="en-US" dirty="0" err="1"/>
              <a:t>razvojni</a:t>
            </a:r>
            <a:r>
              <a:rPr lang="en-US" dirty="0"/>
              <a:t> plan</a:t>
            </a:r>
            <a:r>
              <a:rPr lang="en-US" dirty="0" smtClean="0"/>
              <a:t>.</a:t>
            </a:r>
            <a:endParaRPr lang="hr-HR" dirty="0" smtClean="0"/>
          </a:p>
          <a:p>
            <a:pPr algn="just"/>
            <a:endParaRPr lang="hr-HR" dirty="0"/>
          </a:p>
          <a:p>
            <a:pPr algn="just"/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odradili</a:t>
            </a:r>
            <a:r>
              <a:rPr lang="en-US" dirty="0"/>
              <a:t> </a:t>
            </a:r>
            <a:r>
              <a:rPr lang="en-US" dirty="0" err="1"/>
              <a:t>grupni</a:t>
            </a:r>
            <a:r>
              <a:rPr lang="en-US" dirty="0"/>
              <a:t> </a:t>
            </a:r>
            <a:r>
              <a:rPr lang="en-US" dirty="0" err="1"/>
              <a:t>projektni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– </a:t>
            </a:r>
            <a:r>
              <a:rPr lang="en-US" dirty="0" err="1"/>
              <a:t>raspravljanje</a:t>
            </a:r>
            <a:r>
              <a:rPr lang="en-US" dirty="0"/>
              <a:t> o </a:t>
            </a:r>
            <a:r>
              <a:rPr lang="en-US" dirty="0" err="1"/>
              <a:t>projektnim</a:t>
            </a:r>
            <a:r>
              <a:rPr lang="en-US" dirty="0"/>
              <a:t> </a:t>
            </a:r>
            <a:r>
              <a:rPr lang="en-US" dirty="0" err="1"/>
              <a:t>idejama</a:t>
            </a:r>
            <a:r>
              <a:rPr lang="en-US" dirty="0"/>
              <a:t> , </a:t>
            </a:r>
            <a:r>
              <a:rPr lang="en-US" dirty="0" err="1"/>
              <a:t>podjela</a:t>
            </a:r>
            <a:r>
              <a:rPr lang="en-US" dirty="0"/>
              <a:t> u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nacrta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razvojnog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Razvojnim</a:t>
            </a:r>
            <a:r>
              <a:rPr lang="en-US" dirty="0"/>
              <a:t> </a:t>
            </a:r>
            <a:r>
              <a:rPr lang="en-US" dirty="0" err="1"/>
              <a:t>planom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škole</a:t>
            </a:r>
            <a:endParaRPr lang="hr-HR" dirty="0"/>
          </a:p>
        </p:txBody>
      </p:sp>
      <p:pic>
        <p:nvPicPr>
          <p:cNvPr id="4098" name="Picture 2" descr="20190304_110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r="12871"/>
          <a:stretch>
            <a:fillRect/>
          </a:stretch>
        </p:blipFill>
        <p:spPr bwMode="auto">
          <a:xfrm>
            <a:off x="677334" y="3885337"/>
            <a:ext cx="3682669" cy="26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-20190310-WA00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>
            <a:fillRect/>
          </a:stretch>
        </p:blipFill>
        <p:spPr bwMode="auto">
          <a:xfrm>
            <a:off x="4718430" y="3885337"/>
            <a:ext cx="5318982" cy="26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38406"/>
            <a:ext cx="8596668" cy="768439"/>
          </a:xfrm>
        </p:spPr>
        <p:txBody>
          <a:bodyPr/>
          <a:lstStyle/>
          <a:p>
            <a:r>
              <a:rPr lang="hr-HR" dirty="0" smtClean="0"/>
              <a:t>Treći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006845"/>
            <a:ext cx="8596668" cy="3880773"/>
          </a:xfrm>
        </p:spPr>
        <p:txBody>
          <a:bodyPr/>
          <a:lstStyle/>
          <a:p>
            <a:pPr algn="just"/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/>
              <a:t>projektnom</a:t>
            </a:r>
            <a:r>
              <a:rPr lang="en-US" dirty="0"/>
              <a:t> </a:t>
            </a:r>
            <a:r>
              <a:rPr lang="en-US" dirty="0" err="1" smtClean="0"/>
              <a:t>ciklusu</a:t>
            </a:r>
            <a:endParaRPr lang="hr-HR" dirty="0" smtClean="0"/>
          </a:p>
          <a:p>
            <a:pPr algn="just"/>
            <a:endParaRPr lang="hr-HR" sz="1000" dirty="0"/>
          </a:p>
          <a:p>
            <a:pPr algn="just"/>
            <a:r>
              <a:rPr lang="en-US" dirty="0" err="1"/>
              <a:t>Prezentacija</a:t>
            </a:r>
            <a:r>
              <a:rPr lang="en-US" dirty="0"/>
              <a:t> </a:t>
            </a:r>
            <a:r>
              <a:rPr lang="en-US" dirty="0" err="1"/>
              <a:t>konkretnih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financira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usporedba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odbačeni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odobreni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Erasmus + KA 1. </a:t>
            </a:r>
            <a:endParaRPr lang="hr-HR" dirty="0" smtClean="0"/>
          </a:p>
          <a:p>
            <a:pPr marL="0" indent="0" algn="just">
              <a:buNone/>
            </a:pPr>
            <a:endParaRPr lang="hr-HR" sz="1000" dirty="0"/>
          </a:p>
          <a:p>
            <a:pPr algn="just"/>
            <a:r>
              <a:rPr lang="en-US" dirty="0" err="1"/>
              <a:t>Grupni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– </a:t>
            </a:r>
            <a:r>
              <a:rPr lang="en-US" dirty="0" err="1"/>
              <a:t>razviti</a:t>
            </a:r>
            <a:r>
              <a:rPr lang="en-US" dirty="0"/>
              <a:t> </a:t>
            </a:r>
            <a:r>
              <a:rPr lang="en-US" dirty="0" err="1"/>
              <a:t>Stablo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ciljeva</a:t>
            </a:r>
            <a:endParaRPr lang="hr-HR" dirty="0" smtClean="0"/>
          </a:p>
          <a:p>
            <a:pPr algn="just"/>
            <a:endParaRPr lang="hr-HR" sz="1000" dirty="0" smtClean="0"/>
          </a:p>
          <a:p>
            <a:pPr algn="just"/>
            <a:r>
              <a:rPr lang="hr-HR" dirty="0"/>
              <a:t>Upotreba različitih alata u razredi projekta, definiranju ciljeva ( SWOT, KPI, WBS, SMART… ) Napisati – opis projekta kroz aktivnosti ( esej , povezati ključne aktivnosti)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pic>
        <p:nvPicPr>
          <p:cNvPr id="3074" name="Picture 2" descr="IMG-20190310-WA0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/>
          <a:stretch>
            <a:fillRect/>
          </a:stretch>
        </p:blipFill>
        <p:spPr bwMode="auto">
          <a:xfrm>
            <a:off x="7037841" y="4069724"/>
            <a:ext cx="1781077" cy="26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0190304_120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/>
          <a:stretch>
            <a:fillRect/>
          </a:stretch>
        </p:blipFill>
        <p:spPr bwMode="auto">
          <a:xfrm>
            <a:off x="1709170" y="4430745"/>
            <a:ext cx="3596925" cy="21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502277"/>
            <a:ext cx="8596668" cy="5539086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i="1" dirty="0" smtClean="0">
                <a:solidFill>
                  <a:schemeClr val="accent1">
                    <a:lumMod val="75000"/>
                  </a:schemeClr>
                </a:solidFill>
              </a:rPr>
              <a:t>SWOT</a:t>
            </a:r>
          </a:p>
          <a:p>
            <a:pPr algn="just"/>
            <a:endParaRPr lang="hr-HR" sz="1000" dirty="0"/>
          </a:p>
          <a:p>
            <a:pPr algn="just"/>
            <a:r>
              <a:rPr lang="hr-HR" b="1" dirty="0">
                <a:solidFill>
                  <a:srgbClr val="002060"/>
                </a:solidFill>
              </a:rPr>
              <a:t>SWOT</a:t>
            </a:r>
            <a:r>
              <a:rPr lang="hr-HR" dirty="0">
                <a:solidFill>
                  <a:srgbClr val="002060"/>
                </a:solidFill>
              </a:rPr>
              <a:t> analiza je jedan od instrumenata kojima </a:t>
            </a:r>
            <a:r>
              <a:rPr lang="hr-HR" dirty="0" smtClean="0">
                <a:solidFill>
                  <a:srgbClr val="002060"/>
                </a:solidFill>
              </a:rPr>
              <a:t>se manager</a:t>
            </a:r>
            <a:r>
              <a:rPr lang="hr-HR" dirty="0">
                <a:solidFill>
                  <a:srgbClr val="002060"/>
                </a:solidFill>
              </a:rPr>
              <a:t> može poslužiti u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kreiranju strategije</a:t>
            </a:r>
            <a:r>
              <a:rPr lang="hr-HR" dirty="0" smtClean="0">
                <a:solidFill>
                  <a:srgbClr val="7030A0"/>
                </a:solidFill>
              </a:rPr>
              <a:t>. </a:t>
            </a:r>
            <a:r>
              <a:rPr lang="hr-HR" dirty="0">
                <a:solidFill>
                  <a:srgbClr val="002060"/>
                </a:solidFill>
              </a:rPr>
              <a:t>Ovo je kvalitativna analitička metoda koja kroz </a:t>
            </a:r>
            <a:r>
              <a:rPr lang="hr-HR" b="1" dirty="0">
                <a:solidFill>
                  <a:srgbClr val="002060"/>
                </a:solidFill>
              </a:rPr>
              <a:t>4</a:t>
            </a:r>
            <a:r>
              <a:rPr lang="hr-HR" dirty="0">
                <a:solidFill>
                  <a:srgbClr val="002060"/>
                </a:solidFill>
              </a:rPr>
              <a:t> čimbenika nastoji prikazati </a:t>
            </a:r>
            <a:r>
              <a:rPr lang="hr-HR" b="1" dirty="0">
                <a:solidFill>
                  <a:srgbClr val="002060"/>
                </a:solidFill>
              </a:rPr>
              <a:t>snage, slabosti, prilike i prijetnje</a:t>
            </a:r>
            <a:r>
              <a:rPr lang="hr-HR" dirty="0">
                <a:solidFill>
                  <a:srgbClr val="002060"/>
                </a:solidFill>
              </a:rPr>
              <a:t> određene pojave ili situacije. </a:t>
            </a:r>
            <a:endParaRPr lang="hr-HR" dirty="0" smtClean="0">
              <a:solidFill>
                <a:srgbClr val="002060"/>
              </a:solidFill>
            </a:endParaRPr>
          </a:p>
          <a:p>
            <a:pPr algn="just"/>
            <a:endParaRPr lang="hr-HR" dirty="0" smtClean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- </a:t>
            </a:r>
            <a:r>
              <a:rPr lang="hr-HR" i="1" dirty="0" err="1">
                <a:solidFill>
                  <a:schemeClr val="accent1">
                    <a:lumMod val="75000"/>
                  </a:schemeClr>
                </a:solidFill>
              </a:rPr>
              <a:t>Strengths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→ 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snaga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- </a:t>
            </a:r>
            <a:r>
              <a:rPr lang="hr-HR" i="1" dirty="0" err="1">
                <a:solidFill>
                  <a:schemeClr val="accent1">
                    <a:lumMod val="75000"/>
                  </a:schemeClr>
                </a:solidFill>
              </a:rPr>
              <a:t>Weaknesses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→ 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slabosti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- </a:t>
            </a:r>
            <a:r>
              <a:rPr lang="hr-HR" i="1" dirty="0" err="1">
                <a:solidFill>
                  <a:schemeClr val="accent1">
                    <a:lumMod val="75000"/>
                  </a:schemeClr>
                </a:solidFill>
              </a:rPr>
              <a:t>Opportunities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→ 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prilike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- </a:t>
            </a:r>
            <a:r>
              <a:rPr lang="hr-HR" i="1" dirty="0" err="1">
                <a:solidFill>
                  <a:schemeClr val="accent1">
                    <a:lumMod val="75000"/>
                  </a:schemeClr>
                </a:solidFill>
              </a:rPr>
              <a:t>Threats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 → 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prijetnje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r-HR" dirty="0"/>
          </a:p>
        </p:txBody>
      </p:sp>
      <p:pic>
        <p:nvPicPr>
          <p:cNvPr id="9218" name="Picture 2" descr="https://upload.wikimedia.org/wikipedia/commons/thumb/0/0b/SWOT_en.svg/800px-SWOT_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98" y="3137715"/>
            <a:ext cx="2581021" cy="29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4607" y="231820"/>
            <a:ext cx="8596668" cy="6078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i="1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</a:p>
          <a:p>
            <a:pPr marL="0" indent="0" algn="just">
              <a:buNone/>
            </a:pPr>
            <a:endParaRPr lang="hr-HR" sz="1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r-HR" dirty="0"/>
              <a:t>Jedna od metoda postavljanja ciljeva je </a:t>
            </a:r>
            <a:r>
              <a:rPr lang="hr-HR" b="1" dirty="0"/>
              <a:t>S.M.A.R.T. metoda</a:t>
            </a:r>
            <a:r>
              <a:rPr lang="hr-HR" dirty="0"/>
              <a:t>. Riječ </a:t>
            </a:r>
            <a:r>
              <a:rPr lang="hr-HR" dirty="0" err="1"/>
              <a:t>smart</a:t>
            </a:r>
            <a:r>
              <a:rPr lang="hr-HR" dirty="0"/>
              <a:t> na engleskom jeziku znači mudar, pametan, a akronim S.M.A.R.T. se sastoji od engleskih riječi: </a:t>
            </a:r>
            <a:endParaRPr lang="hr-HR" dirty="0" smtClean="0"/>
          </a:p>
          <a:p>
            <a:pPr marL="0" indent="0" algn="just">
              <a:buNone/>
            </a:pPr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hr-HR" b="1" i="1" dirty="0" err="1" smtClean="0">
                <a:solidFill>
                  <a:schemeClr val="accent1">
                    <a:lumMod val="75000"/>
                  </a:schemeClr>
                </a:solidFill>
              </a:rPr>
              <a:t>Specific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hr-HR" b="1" i="1" dirty="0" err="1" smtClean="0">
                <a:solidFill>
                  <a:schemeClr val="accent1">
                    <a:lumMod val="75000"/>
                  </a:schemeClr>
                </a:solidFill>
              </a:rPr>
              <a:t>Measurable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hr-HR" b="1" i="1" dirty="0" err="1" smtClean="0">
                <a:solidFill>
                  <a:schemeClr val="accent1">
                    <a:lumMod val="75000"/>
                  </a:schemeClr>
                </a:solidFill>
              </a:rPr>
              <a:t>Achievable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hr-HR" b="1" i="1" dirty="0" err="1" smtClean="0">
                <a:solidFill>
                  <a:schemeClr val="accent1">
                    <a:lumMod val="75000"/>
                  </a:schemeClr>
                </a:solidFill>
              </a:rPr>
              <a:t>Relevant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hr-HR" b="1" i="1" dirty="0" err="1" smtClean="0">
                <a:solidFill>
                  <a:schemeClr val="accent1">
                    <a:lumMod val="75000"/>
                  </a:schemeClr>
                </a:solidFill>
              </a:rPr>
              <a:t>Timely</a:t>
            </a:r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hr-HR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Specifičan </a:t>
            </a:r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– Mjerljiv 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– Ostvariv </a:t>
            </a:r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– Relevantan – Vremenski 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definiran. </a:t>
            </a:r>
          </a:p>
          <a:p>
            <a:pPr algn="just"/>
            <a:endParaRPr lang="hr-HR" sz="1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r-HR" dirty="0" smtClean="0"/>
              <a:t>To </a:t>
            </a:r>
            <a:r>
              <a:rPr lang="hr-HR" dirty="0"/>
              <a:t>su ciljevi kakve </a:t>
            </a:r>
            <a:r>
              <a:rPr lang="hr-HR" dirty="0" smtClean="0"/>
              <a:t>želimo. </a:t>
            </a:r>
            <a:r>
              <a:rPr lang="hr-HR" dirty="0"/>
              <a:t>S</a:t>
            </a:r>
            <a:r>
              <a:rPr lang="hr-HR" dirty="0" smtClean="0"/>
              <a:t>ve </a:t>
            </a:r>
            <a:r>
              <a:rPr lang="hr-HR" dirty="0"/>
              <a:t>ove karakteristike jednako </a:t>
            </a:r>
            <a:r>
              <a:rPr lang="hr-HR" dirty="0" smtClean="0"/>
              <a:t>su važne </a:t>
            </a:r>
            <a:r>
              <a:rPr lang="hr-HR" dirty="0"/>
              <a:t>i </a:t>
            </a:r>
            <a:r>
              <a:rPr lang="hr-HR" dirty="0" smtClean="0"/>
              <a:t> </a:t>
            </a:r>
            <a:r>
              <a:rPr lang="hr-HR" dirty="0"/>
              <a:t>cilj mora obuhvatiti sve kako bi bio dobro </a:t>
            </a:r>
            <a:r>
              <a:rPr lang="hr-HR" dirty="0" smtClean="0"/>
              <a:t>postavljen.</a:t>
            </a:r>
            <a:endParaRPr lang="hr-H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Slikovni rezultat za smart CILJEV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28259"/>
          <a:stretch/>
        </p:blipFill>
        <p:spPr bwMode="auto">
          <a:xfrm>
            <a:off x="986427" y="4391696"/>
            <a:ext cx="8531061" cy="211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746975"/>
            <a:ext cx="8596668" cy="5294387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b="1" i="1" dirty="0" smtClean="0">
                <a:solidFill>
                  <a:schemeClr val="accent1">
                    <a:lumMod val="75000"/>
                  </a:schemeClr>
                </a:solidFill>
              </a:rPr>
              <a:t>KPI</a:t>
            </a:r>
          </a:p>
          <a:p>
            <a:endParaRPr lang="hr-HR" dirty="0"/>
          </a:p>
          <a:p>
            <a:r>
              <a:rPr lang="hr-HR" dirty="0" smtClean="0"/>
              <a:t>Ključni </a:t>
            </a:r>
            <a:r>
              <a:rPr lang="hr-HR" dirty="0"/>
              <a:t>pokazatelji poslovanja (KPI -</a:t>
            </a:r>
            <a:r>
              <a:rPr lang="hr-HR" dirty="0" err="1"/>
              <a:t>Key</a:t>
            </a:r>
            <a:r>
              <a:rPr lang="hr-HR" dirty="0"/>
              <a:t> </a:t>
            </a:r>
            <a:r>
              <a:rPr lang="hr-HR" dirty="0" err="1"/>
              <a:t>performance</a:t>
            </a:r>
            <a:r>
              <a:rPr lang="hr-HR" dirty="0"/>
              <a:t> </a:t>
            </a:r>
            <a:r>
              <a:rPr lang="hr-HR" dirty="0" err="1"/>
              <a:t>indicators</a:t>
            </a:r>
            <a:r>
              <a:rPr lang="hr-HR" dirty="0" smtClean="0"/>
              <a:t>)</a:t>
            </a:r>
          </a:p>
          <a:p>
            <a:r>
              <a:rPr lang="hr-HR" dirty="0"/>
              <a:t>Zašto cilj nije dobro postavljen? </a:t>
            </a:r>
            <a:endParaRPr lang="hr-HR" dirty="0" smtClean="0"/>
          </a:p>
          <a:p>
            <a:r>
              <a:rPr lang="hr-HR" dirty="0" smtClean="0"/>
              <a:t>Nemamo </a:t>
            </a:r>
            <a:r>
              <a:rPr lang="hr-HR" dirty="0"/>
              <a:t>odgovore na pitanja: Tko? Kako? Što? Koliko? Do kad?  </a:t>
            </a:r>
          </a:p>
        </p:txBody>
      </p:sp>
      <p:pic>
        <p:nvPicPr>
          <p:cNvPr id="11266" name="Picture 2" descr="https://cdn-images-1.medium.com/max/1600/1*Vme2Cdne8NJhbaGuRc4rww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3343" r="8353" b="8335"/>
          <a:stretch/>
        </p:blipFill>
        <p:spPr bwMode="auto">
          <a:xfrm>
            <a:off x="2309741" y="2975021"/>
            <a:ext cx="5331854" cy="3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3092" y="327826"/>
            <a:ext cx="8596668" cy="5294387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b="1" i="1" dirty="0" smtClean="0">
                <a:solidFill>
                  <a:schemeClr val="accent1">
                    <a:lumMod val="75000"/>
                  </a:schemeClr>
                </a:solidFill>
              </a:rPr>
              <a:t>WBS</a:t>
            </a:r>
          </a:p>
          <a:p>
            <a:endParaRPr lang="hr-HR" dirty="0" smtClean="0"/>
          </a:p>
          <a:p>
            <a:pPr fontAlgn="base"/>
            <a:r>
              <a:rPr lang="hr-HR" dirty="0"/>
              <a:t>Proces planiranja nije samo konačna i zaokružena cjelina, on je i iterativni postupak koji se odvija i tijekom naredne faze – provedbe projekta.</a:t>
            </a:r>
          </a:p>
          <a:p>
            <a:pPr fontAlgn="base"/>
            <a:r>
              <a:rPr lang="hr-HR" dirty="0"/>
              <a:t>Bez plana nikamo</a:t>
            </a:r>
          </a:p>
          <a:p>
            <a:endParaRPr lang="hr-HR" dirty="0"/>
          </a:p>
        </p:txBody>
      </p:sp>
      <p:pic>
        <p:nvPicPr>
          <p:cNvPr id="12290" name="Picture 2" descr="Slikovni rezultat za wbs struk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7592" r="8092" b="4751"/>
          <a:stretch/>
        </p:blipFill>
        <p:spPr bwMode="auto">
          <a:xfrm>
            <a:off x="2446986" y="2434139"/>
            <a:ext cx="6672470" cy="43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460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Trebuchet MS</vt:lpstr>
      <vt:lpstr>Wingdings 3</vt:lpstr>
      <vt:lpstr>Faseta</vt:lpstr>
      <vt:lpstr>ERASMUS + KA 1 - BOLOGNIA</vt:lpstr>
      <vt:lpstr>PowerPoint Presentation</vt:lpstr>
      <vt:lpstr>Prvi dan</vt:lpstr>
      <vt:lpstr>Drugi dan</vt:lpstr>
      <vt:lpstr>Treći dan</vt:lpstr>
      <vt:lpstr>PowerPoint Presentation</vt:lpstr>
      <vt:lpstr>PowerPoint Presentation</vt:lpstr>
      <vt:lpstr>PowerPoint Presentation</vt:lpstr>
      <vt:lpstr>PowerPoint Presentation</vt:lpstr>
      <vt:lpstr>Četvrti, peti i šesti dan</vt:lpstr>
      <vt:lpstr>Četvrti, peti i šesti dan</vt:lpstr>
      <vt:lpstr>Šesti dan – odlazak u Firencu</vt:lpstr>
      <vt:lpstr>Sedmi dan </vt:lpstr>
      <vt:lpstr>PowerPoint Presentation</vt:lpstr>
      <vt:lpstr>HVALA NA POZORNOSTI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KA 1 - BOLOGNIA</dc:title>
  <dc:creator>starabaka</dc:creator>
  <cp:lastModifiedBy>JADRANKA IVANUSIC</cp:lastModifiedBy>
  <cp:revision>25</cp:revision>
  <dcterms:created xsi:type="dcterms:W3CDTF">2019-04-21T18:32:17Z</dcterms:created>
  <dcterms:modified xsi:type="dcterms:W3CDTF">2019-06-28T07:01:05Z</dcterms:modified>
</cp:coreProperties>
</file>